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1" r:id="rId2"/>
  </p:sldMasterIdLst>
  <p:notesMasterIdLst>
    <p:notesMasterId r:id="rId18"/>
  </p:notesMasterIdLst>
  <p:sldIdLst>
    <p:sldId id="256" r:id="rId3"/>
    <p:sldId id="687" r:id="rId4"/>
    <p:sldId id="688" r:id="rId5"/>
    <p:sldId id="1434" r:id="rId6"/>
    <p:sldId id="1435" r:id="rId7"/>
    <p:sldId id="1377" r:id="rId8"/>
    <p:sldId id="1425" r:id="rId9"/>
    <p:sldId id="1426" r:id="rId10"/>
    <p:sldId id="1413" r:id="rId11"/>
    <p:sldId id="1415" r:id="rId12"/>
    <p:sldId id="1433" r:id="rId13"/>
    <p:sldId id="274" r:id="rId14"/>
    <p:sldId id="1399" r:id="rId15"/>
    <p:sldId id="1420" r:id="rId16"/>
    <p:sldId id="1431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50" autoAdjust="0"/>
    <p:restoredTop sz="87891" autoAdjust="0"/>
  </p:normalViewPr>
  <p:slideViewPr>
    <p:cSldViewPr snapToGrid="0">
      <p:cViewPr varScale="1">
        <p:scale>
          <a:sx n="75" d="100"/>
          <a:sy n="75" d="100"/>
        </p:scale>
        <p:origin x="926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457D1B1-57DB-4D41-A1E4-A2B3BD561408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D0B2B7B-FA00-4185-8365-FB9A4FD6F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447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2289">
              <a:defRPr/>
            </a:pPr>
            <a:fld id="{6436CA50-AFF9-B844-8F30-22140E33FB5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2289">
                <a:defRPr/>
              </a:pPr>
              <a:t>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39156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/>
              <a:t>SNIA:</a:t>
            </a:r>
            <a:r>
              <a:rPr lang="en-US" baseline="0" dirty="0"/>
              <a:t>  Storage Industry Networking Association</a:t>
            </a:r>
            <a:endParaRPr lang="en-U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42289" fontAlgn="base">
              <a:spcBef>
                <a:spcPct val="0"/>
              </a:spcBef>
              <a:spcAft>
                <a:spcPct val="0"/>
              </a:spcAft>
              <a:defRPr/>
            </a:pPr>
            <a:fld id="{4BBE644B-EB00-443A-990B-48BEBD608BA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2289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32196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0B2B7B-FA00-4185-8365-FB9A4FD6FD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1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AWS set the stage / Glacier requires “staging”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0B2B7B-FA00-4185-8365-FB9A4FD6FDA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808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5887" lvl="1" defTabSz="931774">
              <a:defRPr/>
            </a:pPr>
            <a:r>
              <a:rPr lang="en-US" dirty="0"/>
              <a:t>Some try to use the cloud (and either get big bills, delayed bills, or inadequate access when used improperly)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IT attempts to centralize but</a:t>
            </a:r>
          </a:p>
          <a:p>
            <a:pPr lvl="2"/>
            <a:r>
              <a:rPr lang="en-US" dirty="0"/>
              <a:t>User experiences are difficult to change</a:t>
            </a:r>
          </a:p>
          <a:p>
            <a:pPr lvl="2"/>
            <a:r>
              <a:rPr lang="en-US" dirty="0"/>
              <a:t>Data management is painful</a:t>
            </a:r>
          </a:p>
          <a:p>
            <a:pPr lvl="2"/>
            <a:r>
              <a:rPr lang="en-US" dirty="0"/>
              <a:t>Everyone wants to game the system - and some don’t want to comply</a:t>
            </a:r>
          </a:p>
          <a:p>
            <a:pPr lvl="2"/>
            <a:r>
              <a:rPr lang="en-US" dirty="0"/>
              <a:t>Everyone wants only file systems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0B2B7B-FA00-4185-8365-FB9A4FD6FDA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25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sv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jpeg"/><Relationship Id="rId4" Type="http://schemas.openxmlformats.org/officeDocument/2006/relationships/image" Target="../media/image6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jpeg"/><Relationship Id="rId4" Type="http://schemas.openxmlformats.org/officeDocument/2006/relationships/image" Target="../media/image6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6.sv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nary Cityscape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4430" y="793667"/>
            <a:ext cx="2987263" cy="81301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903409"/>
            <a:ext cx="9144000" cy="1476328"/>
          </a:xfrm>
        </p:spPr>
        <p:txBody>
          <a:bodyPr anchor="ctr">
            <a:normAutofit/>
          </a:bodyPr>
          <a:lstStyle>
            <a:lvl1pPr algn="ctr">
              <a:defRPr sz="3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Type Your Title Here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496208"/>
            <a:ext cx="9144000" cy="368559"/>
          </a:xfr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98" indent="0" algn="ctr">
              <a:buNone/>
              <a:defRPr sz="2000"/>
            </a:lvl2pPr>
            <a:lvl3pPr marL="914396" indent="0" algn="ctr">
              <a:buNone/>
              <a:defRPr sz="1800"/>
            </a:lvl3pPr>
            <a:lvl4pPr marL="1371595" indent="0" algn="ctr">
              <a:buNone/>
              <a:defRPr sz="1600"/>
            </a:lvl4pPr>
            <a:lvl5pPr marL="1828793" indent="0" algn="ctr">
              <a:buNone/>
              <a:defRPr sz="1600"/>
            </a:lvl5pPr>
            <a:lvl6pPr marL="2285991" indent="0" algn="ctr">
              <a:buNone/>
              <a:defRPr sz="1600"/>
            </a:lvl6pPr>
            <a:lvl7pPr marL="2743189" indent="0" algn="ctr">
              <a:buNone/>
              <a:defRPr sz="1600"/>
            </a:lvl7pPr>
            <a:lvl8pPr marL="3200388" indent="0" algn="ctr">
              <a:buNone/>
              <a:defRPr sz="1600"/>
            </a:lvl8pPr>
            <a:lvl9pPr marL="3657586" indent="0" algn="ctr">
              <a:buNone/>
              <a:defRPr sz="1600"/>
            </a:lvl9pPr>
          </a:lstStyle>
          <a:p>
            <a:r>
              <a:rPr lang="en-US"/>
              <a:t>Click to Type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05590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fan, microphone&#10;&#10;Description automatically generated">
            <a:extLst>
              <a:ext uri="{FF2B5EF4-FFF2-40B4-BE49-F238E27FC236}">
                <a16:creationId xmlns:a16="http://schemas.microsoft.com/office/drawing/2014/main" id="{E3E28565-4824-9778-EBC2-EACD5D3177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010401" y="0"/>
            <a:ext cx="5181602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688156"/>
            <a:ext cx="5879253" cy="607243"/>
          </a:xfrm>
        </p:spPr>
        <p:txBody>
          <a:bodyPr>
            <a:no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Type Title Here  28pt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1" y="1600199"/>
            <a:ext cx="5879252" cy="4195553"/>
          </a:xfrm>
        </p:spPr>
        <p:txBody>
          <a:bodyPr>
            <a:normAutofit/>
          </a:bodyPr>
          <a:lstStyle>
            <a:lvl1pPr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Type Subhead Text Here 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Graphic 5">
            <a:extLst>
              <a:ext uri="{FF2B5EF4-FFF2-40B4-BE49-F238E27FC236}">
                <a16:creationId xmlns:a16="http://schemas.microsoft.com/office/drawing/2014/main" id="{4181B7B9-423C-1B36-62A1-ED4BE679BE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75146" y="6171361"/>
            <a:ext cx="1576425" cy="50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26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621866" y="697584"/>
            <a:ext cx="5723467" cy="597816"/>
          </a:xfrm>
        </p:spPr>
        <p:txBody>
          <a:bodyPr>
            <a:no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Type Title Here  28pt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5621866" y="1600199"/>
            <a:ext cx="5723467" cy="4195553"/>
          </a:xfrm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Type Text Subhead Here 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A picture containing fan, microphone&#10;&#10;Description automatically generated">
            <a:extLst>
              <a:ext uri="{FF2B5EF4-FFF2-40B4-BE49-F238E27FC236}">
                <a16:creationId xmlns:a16="http://schemas.microsoft.com/office/drawing/2014/main" id="{3083C6C1-9A11-13BD-703E-81C49ED818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181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693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621867" y="688156"/>
            <a:ext cx="5723467" cy="607243"/>
          </a:xfrm>
        </p:spPr>
        <p:txBody>
          <a:bodyPr>
            <a:no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Type Title Here  28pt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5621867" y="1600199"/>
            <a:ext cx="5723467" cy="4195553"/>
          </a:xfrm>
        </p:spPr>
        <p:txBody>
          <a:bodyPr>
            <a:no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Type Text Subhead Here 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A picture containing fan, microphone&#10;&#10;Description automatically generated">
            <a:extLst>
              <a:ext uri="{FF2B5EF4-FFF2-40B4-BE49-F238E27FC236}">
                <a16:creationId xmlns:a16="http://schemas.microsoft.com/office/drawing/2014/main" id="{3083C6C1-9A11-13BD-703E-81C49ED818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181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8974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fan, microphone&#10;&#10;Description automatically generated">
            <a:extLst>
              <a:ext uri="{FF2B5EF4-FFF2-40B4-BE49-F238E27FC236}">
                <a16:creationId xmlns:a16="http://schemas.microsoft.com/office/drawing/2014/main" id="{E3E28565-4824-9778-EBC2-EACD5D3177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00"/>
          <a:stretch/>
        </p:blipFill>
        <p:spPr>
          <a:xfrm flipH="1">
            <a:off x="7010399" y="0"/>
            <a:ext cx="5181601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685800"/>
            <a:ext cx="5879253" cy="616670"/>
          </a:xfrm>
        </p:spPr>
        <p:txBody>
          <a:bodyPr>
            <a:norm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Type Title Here  28pt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199"/>
            <a:ext cx="5879252" cy="4195553"/>
          </a:xfrm>
        </p:spPr>
        <p:txBody>
          <a:bodyPr>
            <a:normAutofit/>
          </a:bodyPr>
          <a:lstStyle>
            <a:lvl1pPr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Type Subhead Text Here 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Graphic 5">
            <a:extLst>
              <a:ext uri="{FF2B5EF4-FFF2-40B4-BE49-F238E27FC236}">
                <a16:creationId xmlns:a16="http://schemas.microsoft.com/office/drawing/2014/main" id="{4181B7B9-423C-1B36-62A1-ED4BE679BE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75145" y="6171360"/>
            <a:ext cx="1576425" cy="50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324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621866" y="688156"/>
            <a:ext cx="5723467" cy="607243"/>
          </a:xfrm>
        </p:spPr>
        <p:txBody>
          <a:bodyPr>
            <a:no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Type Title Here  28pt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5621866" y="1600199"/>
            <a:ext cx="5723467" cy="4195553"/>
          </a:xfrm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Type Text Subhead Here 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A picture containing fan, microphone&#10;&#10;Description automatically generated">
            <a:extLst>
              <a:ext uri="{FF2B5EF4-FFF2-40B4-BE49-F238E27FC236}">
                <a16:creationId xmlns:a16="http://schemas.microsoft.com/office/drawing/2014/main" id="{3083C6C1-9A11-13BD-703E-81C49ED818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00"/>
          <a:stretch/>
        </p:blipFill>
        <p:spPr>
          <a:xfrm>
            <a:off x="0" y="0"/>
            <a:ext cx="5181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762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ox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688156"/>
            <a:ext cx="10668000" cy="607243"/>
          </a:xfrm>
        </p:spPr>
        <p:txBody>
          <a:bodyPr>
            <a:no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Type Slide Title Here  28pt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600200"/>
            <a:ext cx="5181600" cy="4351338"/>
          </a:xfrm>
        </p:spPr>
        <p:txBody>
          <a:bodyPr>
            <a:normAutofit/>
          </a:bodyPr>
          <a:lstStyle>
            <a:lvl1pPr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Type Text Subhead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0" y="1600200"/>
            <a:ext cx="5181600" cy="4351338"/>
          </a:xfrm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Type Text Subhead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4443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685800"/>
            <a:ext cx="10972800" cy="638572"/>
          </a:xfrm>
        </p:spPr>
        <p:txBody>
          <a:bodyPr>
            <a:norm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Type Slide Title Here  28pt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1" y="1600199"/>
            <a:ext cx="5157216" cy="566475"/>
          </a:xfrm>
        </p:spPr>
        <p:txBody>
          <a:bodyPr anchor="ctr">
            <a:normAutofit/>
          </a:bodyPr>
          <a:lstStyle>
            <a:lvl1pPr marL="0" indent="0">
              <a:buNone/>
              <a:defRPr sz="22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98" indent="0">
              <a:buNone/>
              <a:defRPr sz="2000" b="1"/>
            </a:lvl2pPr>
            <a:lvl3pPr marL="914396" indent="0">
              <a:buNone/>
              <a:defRPr sz="1800" b="1"/>
            </a:lvl3pPr>
            <a:lvl4pPr marL="1371595" indent="0">
              <a:buNone/>
              <a:defRPr sz="1600" b="1"/>
            </a:lvl4pPr>
            <a:lvl5pPr marL="1828793" indent="0">
              <a:buNone/>
              <a:defRPr sz="1600" b="1"/>
            </a:lvl5pPr>
            <a:lvl6pPr marL="2285991" indent="0">
              <a:buNone/>
              <a:defRPr sz="1600" b="1"/>
            </a:lvl6pPr>
            <a:lvl7pPr marL="2743189" indent="0">
              <a:buNone/>
              <a:defRPr sz="1600" b="1"/>
            </a:lvl7pPr>
            <a:lvl8pPr marL="3200388" indent="0">
              <a:buNone/>
              <a:defRPr sz="1600" b="1"/>
            </a:lvl8pPr>
            <a:lvl9pPr marL="3657586" indent="0">
              <a:buNone/>
              <a:defRPr sz="1600" b="1"/>
            </a:lvl9pPr>
          </a:lstStyle>
          <a:p>
            <a:pPr lvl="0"/>
            <a:r>
              <a:rPr lang="en-US"/>
              <a:t>Click To Type Secondary Headline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275840"/>
            <a:ext cx="5157216" cy="3575423"/>
          </a:xfrm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1" y="1600199"/>
            <a:ext cx="5157216" cy="566475"/>
          </a:xfrm>
        </p:spPr>
        <p:txBody>
          <a:bodyPr anchor="ctr">
            <a:normAutofit/>
          </a:bodyPr>
          <a:lstStyle>
            <a:lvl1pPr marL="0" indent="0">
              <a:buNone/>
              <a:defRPr sz="2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98" indent="0">
              <a:buNone/>
              <a:defRPr sz="2000" b="1"/>
            </a:lvl2pPr>
            <a:lvl3pPr marL="914396" indent="0">
              <a:buNone/>
              <a:defRPr sz="1800" b="1"/>
            </a:lvl3pPr>
            <a:lvl4pPr marL="1371595" indent="0">
              <a:buNone/>
              <a:defRPr sz="1600" b="1"/>
            </a:lvl4pPr>
            <a:lvl5pPr marL="1828793" indent="0">
              <a:buNone/>
              <a:defRPr sz="1600" b="1"/>
            </a:lvl5pPr>
            <a:lvl6pPr marL="2285991" indent="0">
              <a:buNone/>
              <a:defRPr sz="1600" b="1"/>
            </a:lvl6pPr>
            <a:lvl7pPr marL="2743189" indent="0">
              <a:buNone/>
              <a:defRPr sz="1600" b="1"/>
            </a:lvl7pPr>
            <a:lvl8pPr marL="3200388" indent="0">
              <a:buNone/>
              <a:defRPr sz="1600" b="1"/>
            </a:lvl8pPr>
            <a:lvl9pPr marL="3657586" indent="0">
              <a:buNone/>
              <a:defRPr sz="1600" b="1"/>
            </a:lvl9pPr>
          </a:lstStyle>
          <a:p>
            <a:pPr lvl="0"/>
            <a:r>
              <a:rPr lang="en-US"/>
              <a:t>Click To Type Secondary Headline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6096001" y="2275840"/>
            <a:ext cx="5157216" cy="3575423"/>
          </a:xfrm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3730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Box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688156"/>
            <a:ext cx="10972800" cy="607243"/>
          </a:xfrm>
        </p:spPr>
        <p:txBody>
          <a:bodyPr>
            <a:no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Type Slide Title Here  28pt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1" y="1600200"/>
            <a:ext cx="3200400" cy="4351338"/>
          </a:xfrm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Type Subhead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257041" y="1600200"/>
            <a:ext cx="3200400" cy="4351338"/>
          </a:xfrm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Type Subhead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C25635A9-FC7B-0F7F-D294-3A74780689B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904480" y="1600200"/>
            <a:ext cx="3406987" cy="4351338"/>
          </a:xfrm>
        </p:spPr>
        <p:txBody>
          <a:bodyPr>
            <a:normAutofit/>
          </a:bodyPr>
          <a:lstStyle>
            <a:lvl1pPr marL="228599" marR="0" indent="-228599" algn="l" defTabSz="91439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marL="228599" marR="0" lvl="0" indent="-228599" algn="l" defTabSz="91439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Type Subhead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6790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685800"/>
            <a:ext cx="10972800" cy="566476"/>
          </a:xfrm>
        </p:spPr>
        <p:txBody>
          <a:bodyPr>
            <a:no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Type Slide Title Here  28pt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600199"/>
            <a:ext cx="5157216" cy="566475"/>
          </a:xfrm>
        </p:spPr>
        <p:txBody>
          <a:bodyPr anchor="ctr">
            <a:normAutofit/>
          </a:bodyPr>
          <a:lstStyle>
            <a:lvl1pPr marL="0" indent="0">
              <a:buNone/>
              <a:defRPr sz="22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Type Secondary Headline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75839"/>
            <a:ext cx="5157216" cy="3575423"/>
          </a:xfrm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0" y="1600199"/>
            <a:ext cx="5157216" cy="566475"/>
          </a:xfrm>
        </p:spPr>
        <p:txBody>
          <a:bodyPr anchor="ctr">
            <a:normAutofit/>
          </a:bodyPr>
          <a:lstStyle>
            <a:lvl1pPr marL="0" indent="0">
              <a:buNone/>
              <a:defRPr sz="2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Type Secondary Headline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6096000" y="2275839"/>
            <a:ext cx="5157216" cy="3575423"/>
          </a:xfrm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10091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 Box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688156"/>
            <a:ext cx="10972800" cy="607243"/>
          </a:xfrm>
        </p:spPr>
        <p:txBody>
          <a:bodyPr>
            <a:no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Type Slide Title Here  28pt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600200"/>
            <a:ext cx="3200400" cy="4351338"/>
          </a:xfrm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Type Subhead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495800" y="1600200"/>
            <a:ext cx="3200400" cy="4351338"/>
          </a:xfrm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Type Subhead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C25635A9-FC7B-0F7F-D294-3A74780689B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82000" y="1600200"/>
            <a:ext cx="3200400" cy="4351338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Type Subhead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8652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tyle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4430" y="793667"/>
            <a:ext cx="2987263" cy="81301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903409"/>
            <a:ext cx="9144000" cy="1476328"/>
          </a:xfrm>
        </p:spPr>
        <p:txBody>
          <a:bodyPr anchor="ctr">
            <a:normAutofit/>
          </a:bodyPr>
          <a:lstStyle>
            <a:lvl1pPr algn="ctr">
              <a:defRPr sz="3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Type Your Title Here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496208"/>
            <a:ext cx="9144000" cy="368559"/>
          </a:xfr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98" indent="0" algn="ctr">
              <a:buNone/>
              <a:defRPr sz="2000"/>
            </a:lvl2pPr>
            <a:lvl3pPr marL="914396" indent="0" algn="ctr">
              <a:buNone/>
              <a:defRPr sz="1800"/>
            </a:lvl3pPr>
            <a:lvl4pPr marL="1371595" indent="0" algn="ctr">
              <a:buNone/>
              <a:defRPr sz="1600"/>
            </a:lvl4pPr>
            <a:lvl5pPr marL="1828793" indent="0" algn="ctr">
              <a:buNone/>
              <a:defRPr sz="1600"/>
            </a:lvl5pPr>
            <a:lvl6pPr marL="2285991" indent="0" algn="ctr">
              <a:buNone/>
              <a:defRPr sz="1600"/>
            </a:lvl6pPr>
            <a:lvl7pPr marL="2743189" indent="0" algn="ctr">
              <a:buNone/>
              <a:defRPr sz="1600"/>
            </a:lvl7pPr>
            <a:lvl8pPr marL="3200388" indent="0" algn="ctr">
              <a:buNone/>
              <a:defRPr sz="1600"/>
            </a:lvl8pPr>
            <a:lvl9pPr marL="3657586" indent="0" algn="ctr">
              <a:buNone/>
              <a:defRPr sz="1600"/>
            </a:lvl9pPr>
          </a:lstStyle>
          <a:p>
            <a:r>
              <a:rPr lang="en-US"/>
              <a:t>Click to Type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183853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ree Content Box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685800"/>
            <a:ext cx="10972800" cy="626097"/>
          </a:xfrm>
        </p:spPr>
        <p:txBody>
          <a:bodyPr>
            <a:no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Type Slide Title Here  28pt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600200"/>
            <a:ext cx="3200400" cy="3677653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Type Subhead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495800" y="1600200"/>
            <a:ext cx="3200400" cy="3677653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Type Subhead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C25635A9-FC7B-0F7F-D294-3A74780689B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82000" y="1600200"/>
            <a:ext cx="3200400" cy="3677653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Type Subhead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06433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ree Content Box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688156"/>
            <a:ext cx="10972800" cy="607243"/>
          </a:xfrm>
        </p:spPr>
        <p:txBody>
          <a:bodyPr>
            <a:no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Type Slide Title Here  28pt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600200"/>
            <a:ext cx="3200400" cy="4351338"/>
          </a:xfrm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Type Subhead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257040" y="1600200"/>
            <a:ext cx="3200400" cy="4351338"/>
          </a:xfrm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Type Subhead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C25635A9-FC7B-0F7F-D294-3A74780689B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904479" y="1600200"/>
            <a:ext cx="3406987" cy="4351338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Type Subhead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33720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Box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688156"/>
            <a:ext cx="10972800" cy="607243"/>
          </a:xfrm>
        </p:spPr>
        <p:txBody>
          <a:bodyPr>
            <a:no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Type Slide Title Here  28pt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600200"/>
            <a:ext cx="2560320" cy="4351338"/>
          </a:xfrm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Subhead Here 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380347" y="1600200"/>
            <a:ext cx="2560320" cy="4351338"/>
          </a:xfrm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Subhead Here 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6151094" y="1600200"/>
            <a:ext cx="2560320" cy="4351338"/>
          </a:xfrm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Subhead Here 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8921841" y="1600200"/>
            <a:ext cx="2560320" cy="4351338"/>
          </a:xfrm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Subhead Here 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383245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688156"/>
            <a:ext cx="10515600" cy="607243"/>
          </a:xfrm>
        </p:spPr>
        <p:txBody>
          <a:bodyPr>
            <a:no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Type Slide Title Here  28pt</a:t>
            </a:r>
          </a:p>
        </p:txBody>
      </p:sp>
    </p:spTree>
    <p:extLst>
      <p:ext uri="{BB962C8B-B14F-4D97-AF65-F5344CB8AC3E}">
        <p14:creationId xmlns:p14="http://schemas.microsoft.com/office/powerpoint/2010/main" val="42303785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33271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75488"/>
            <a:ext cx="4162425" cy="688976"/>
          </a:xfrm>
        </p:spPr>
        <p:txBody>
          <a:bodyPr anchor="ctr">
            <a:normAutofit/>
          </a:bodyPr>
          <a:lstStyle>
            <a:lvl1pPr>
              <a:defRPr sz="24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Type Title 24pt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7" y="475489"/>
            <a:ext cx="6172201" cy="5361305"/>
          </a:xfrm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Type Subhead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1600200"/>
            <a:ext cx="4162425" cy="42687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98" indent="0">
              <a:buNone/>
              <a:defRPr sz="1400"/>
            </a:lvl2pPr>
            <a:lvl3pPr marL="914396" indent="0">
              <a:buNone/>
              <a:defRPr sz="1200"/>
            </a:lvl3pPr>
            <a:lvl4pPr marL="1371595" indent="0">
              <a:buNone/>
              <a:defRPr sz="1000"/>
            </a:lvl4pPr>
            <a:lvl5pPr marL="1828793" indent="0">
              <a:buNone/>
              <a:defRPr sz="1000"/>
            </a:lvl5pPr>
            <a:lvl6pPr marL="2285991" indent="0">
              <a:buNone/>
              <a:defRPr sz="1000"/>
            </a:lvl6pPr>
            <a:lvl7pPr marL="2743189" indent="0">
              <a:buNone/>
              <a:defRPr sz="1000"/>
            </a:lvl7pPr>
            <a:lvl8pPr marL="3200388" indent="0">
              <a:buNone/>
              <a:defRPr sz="1000"/>
            </a:lvl8pPr>
            <a:lvl9pPr marL="3657586" indent="0">
              <a:buNone/>
              <a:defRPr sz="1000"/>
            </a:lvl9pPr>
          </a:lstStyle>
          <a:p>
            <a:pPr lvl="0"/>
            <a:r>
              <a:rPr lang="en-US"/>
              <a:t>Click To Type Text Here</a:t>
            </a:r>
          </a:p>
        </p:txBody>
      </p:sp>
    </p:spTree>
    <p:extLst>
      <p:ext uri="{BB962C8B-B14F-4D97-AF65-F5344CB8AC3E}">
        <p14:creationId xmlns:p14="http://schemas.microsoft.com/office/powerpoint/2010/main" val="6633118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B90F9B5-31B1-C851-F96F-1BA820B11D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78216" y="476250"/>
            <a:ext cx="6194213" cy="5392738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75488"/>
            <a:ext cx="4162425" cy="688976"/>
          </a:xfrm>
        </p:spPr>
        <p:txBody>
          <a:bodyPr anchor="ctr">
            <a:normAutofit/>
          </a:bodyPr>
          <a:lstStyle>
            <a:lvl1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Type Title 24pt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1600200"/>
            <a:ext cx="4162425" cy="42687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98" indent="0">
              <a:buNone/>
              <a:defRPr sz="1400"/>
            </a:lvl2pPr>
            <a:lvl3pPr marL="914396" indent="0">
              <a:buNone/>
              <a:defRPr sz="1200"/>
            </a:lvl3pPr>
            <a:lvl4pPr marL="1371595" indent="0">
              <a:buNone/>
              <a:defRPr sz="1000"/>
            </a:lvl4pPr>
            <a:lvl5pPr marL="1828793" indent="0">
              <a:buNone/>
              <a:defRPr sz="1000"/>
            </a:lvl5pPr>
            <a:lvl6pPr marL="2285991" indent="0">
              <a:buNone/>
              <a:defRPr sz="1000"/>
            </a:lvl6pPr>
            <a:lvl7pPr marL="2743189" indent="0">
              <a:buNone/>
              <a:defRPr sz="1000"/>
            </a:lvl7pPr>
            <a:lvl8pPr marL="3200388" indent="0">
              <a:buNone/>
              <a:defRPr sz="1000"/>
            </a:lvl8pPr>
            <a:lvl9pPr marL="3657586" indent="0">
              <a:buNone/>
              <a:defRPr sz="1000"/>
            </a:lvl9pPr>
          </a:lstStyle>
          <a:p>
            <a:pPr lvl="0"/>
            <a:r>
              <a:rPr lang="en-US"/>
              <a:t>Click To Type Text Here</a:t>
            </a:r>
          </a:p>
        </p:txBody>
      </p:sp>
    </p:spTree>
    <p:extLst>
      <p:ext uri="{BB962C8B-B14F-4D97-AF65-F5344CB8AC3E}">
        <p14:creationId xmlns:p14="http://schemas.microsoft.com/office/powerpoint/2010/main" val="35145129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75488"/>
            <a:ext cx="4162425" cy="688976"/>
          </a:xfrm>
        </p:spPr>
        <p:txBody>
          <a:bodyPr anchor="ctr">
            <a:normAutofit/>
          </a:bodyPr>
          <a:lstStyle>
            <a:lvl1pPr>
              <a:defRPr sz="24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Type Title 24pt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475488"/>
            <a:ext cx="6172200" cy="5361305"/>
          </a:xfrm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Type Subhead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1600200"/>
            <a:ext cx="4162425" cy="42687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Type Text Here</a:t>
            </a:r>
          </a:p>
        </p:txBody>
      </p:sp>
    </p:spTree>
    <p:extLst>
      <p:ext uri="{BB962C8B-B14F-4D97-AF65-F5344CB8AC3E}">
        <p14:creationId xmlns:p14="http://schemas.microsoft.com/office/powerpoint/2010/main" val="9385749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B90F9B5-31B1-C851-F96F-1BA820B11D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78214" y="476250"/>
            <a:ext cx="6194214" cy="5392738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75488"/>
            <a:ext cx="4162425" cy="688976"/>
          </a:xfrm>
        </p:spPr>
        <p:txBody>
          <a:bodyPr anchor="ctr">
            <a:normAutofit/>
          </a:bodyPr>
          <a:lstStyle>
            <a:lvl1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Type Title 24pt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1600200"/>
            <a:ext cx="4162425" cy="42687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Type Text Here</a:t>
            </a:r>
          </a:p>
        </p:txBody>
      </p:sp>
    </p:spTree>
    <p:extLst>
      <p:ext uri="{BB962C8B-B14F-4D97-AF65-F5344CB8AC3E}">
        <p14:creationId xmlns:p14="http://schemas.microsoft.com/office/powerpoint/2010/main" val="29424603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hree Content - White Box"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622CD4C-22BE-02A9-6236-4EC7A6256E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474663"/>
            <a:ext cx="10972800" cy="820737"/>
          </a:xfrm>
        </p:spPr>
        <p:txBody>
          <a:bodyPr anchor="ctr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400" b="1"/>
            </a:lvl2pPr>
            <a:lvl3pPr marL="914400" indent="0">
              <a:buNone/>
              <a:defRPr sz="2400" b="1"/>
            </a:lvl3pPr>
            <a:lvl4pPr marL="1371600" indent="0">
              <a:buNone/>
              <a:defRPr sz="2400" b="1"/>
            </a:lvl4pPr>
            <a:lvl5pPr marL="1828800" indent="0">
              <a:buNone/>
              <a:defRPr sz="2400" b="1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612233"/>
            <a:ext cx="3200400" cy="4287055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6075" indent="-228600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495800" y="1605745"/>
            <a:ext cx="3200400" cy="4287055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6075" indent="-228600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5635A9-FC7B-0F7F-D294-3A74780689B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82000" y="1605745"/>
            <a:ext cx="3200400" cy="4287055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6075" indent="-228600"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4B475D8C-5520-9187-8123-7479F457B3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103644" y="6181725"/>
            <a:ext cx="1568844" cy="50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3662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533525" y="1609725"/>
            <a:ext cx="7315200" cy="1481328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For Separator Slide Goes Here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8E80C6D9-3899-F3CB-9EA1-E084305903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739141" y="2068482"/>
            <a:ext cx="1698634" cy="544763"/>
          </a:xfrm>
          <a:prstGeom prst="rect">
            <a:avLst/>
          </a:prstGeom>
        </p:spPr>
      </p:pic>
      <p:pic>
        <p:nvPicPr>
          <p:cNvPr id="7" name="Picture 6" descr="A picture containing fan, microphone&#10;&#10;Description automatically generated">
            <a:extLst>
              <a:ext uri="{FF2B5EF4-FFF2-40B4-BE49-F238E27FC236}">
                <a16:creationId xmlns:a16="http://schemas.microsoft.com/office/drawing/2014/main" id="{657A1537-8CD1-4E97-5547-3584D5A371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0" y="3429000"/>
            <a:ext cx="1219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4267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685800"/>
            <a:ext cx="10515600" cy="616670"/>
          </a:xfrm>
        </p:spPr>
        <p:txBody>
          <a:bodyPr>
            <a:no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Type Slide Title Here  28pt</a:t>
            </a:r>
          </a:p>
        </p:txBody>
      </p:sp>
    </p:spTree>
    <p:extLst>
      <p:ext uri="{BB962C8B-B14F-4D97-AF65-F5344CB8AC3E}">
        <p14:creationId xmlns:p14="http://schemas.microsoft.com/office/powerpoint/2010/main" val="21831476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3" y="143621"/>
            <a:ext cx="10515600" cy="854074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57214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 marL="685800" indent="-228600">
              <a:buFont typeface="Calibri" panose="020F0502020204030204" pitchFamily="34" charset="0"/>
              <a:buChar char="­"/>
              <a:defRPr>
                <a:solidFill>
                  <a:schemeClr val="bg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11DCAF-63C9-4FE3-B1FB-47A385BEEBFA}"/>
              </a:ext>
            </a:extLst>
          </p:cNvPr>
          <p:cNvSpPr txBox="1"/>
          <p:nvPr userDrawn="1"/>
        </p:nvSpPr>
        <p:spPr>
          <a:xfrm>
            <a:off x="1821344" y="6431519"/>
            <a:ext cx="6437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SPECTRA PARTNER CONFIDENTIAL –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4992364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nary Cityscape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4430" y="793667"/>
            <a:ext cx="2987263" cy="81301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903409"/>
            <a:ext cx="9144000" cy="1476328"/>
          </a:xfrm>
        </p:spPr>
        <p:txBody>
          <a:bodyPr anchor="ctr">
            <a:normAutofit/>
          </a:bodyPr>
          <a:lstStyle>
            <a:lvl1pPr algn="ctr">
              <a:defRPr sz="3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Type Your Title Here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496208"/>
            <a:ext cx="9144000" cy="368559"/>
          </a:xfr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98" indent="0" algn="ctr">
              <a:buNone/>
              <a:defRPr sz="2000"/>
            </a:lvl2pPr>
            <a:lvl3pPr marL="914396" indent="0" algn="ctr">
              <a:buNone/>
              <a:defRPr sz="1800"/>
            </a:lvl3pPr>
            <a:lvl4pPr marL="1371595" indent="0" algn="ctr">
              <a:buNone/>
              <a:defRPr sz="1600"/>
            </a:lvl4pPr>
            <a:lvl5pPr marL="1828793" indent="0" algn="ctr">
              <a:buNone/>
              <a:defRPr sz="1600"/>
            </a:lvl5pPr>
            <a:lvl6pPr marL="2285991" indent="0" algn="ctr">
              <a:buNone/>
              <a:defRPr sz="1600"/>
            </a:lvl6pPr>
            <a:lvl7pPr marL="2743189" indent="0" algn="ctr">
              <a:buNone/>
              <a:defRPr sz="1600"/>
            </a:lvl7pPr>
            <a:lvl8pPr marL="3200388" indent="0" algn="ctr">
              <a:buNone/>
              <a:defRPr sz="1600"/>
            </a:lvl8pPr>
            <a:lvl9pPr marL="3657586" indent="0" algn="ctr">
              <a:buNone/>
              <a:defRPr sz="1600"/>
            </a:lvl9pPr>
          </a:lstStyle>
          <a:p>
            <a:r>
              <a:rPr lang="en-US"/>
              <a:t>Click to Type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5519134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tyle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4430" y="793667"/>
            <a:ext cx="2987263" cy="81301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903409"/>
            <a:ext cx="9144000" cy="1476328"/>
          </a:xfrm>
        </p:spPr>
        <p:txBody>
          <a:bodyPr anchor="ctr">
            <a:normAutofit/>
          </a:bodyPr>
          <a:lstStyle>
            <a:lvl1pPr algn="ctr">
              <a:defRPr sz="3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Type Your Title Here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496208"/>
            <a:ext cx="9144000" cy="368559"/>
          </a:xfr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98" indent="0" algn="ctr">
              <a:buNone/>
              <a:defRPr sz="2000"/>
            </a:lvl2pPr>
            <a:lvl3pPr marL="914396" indent="0" algn="ctr">
              <a:buNone/>
              <a:defRPr sz="1800"/>
            </a:lvl3pPr>
            <a:lvl4pPr marL="1371595" indent="0" algn="ctr">
              <a:buNone/>
              <a:defRPr sz="1600"/>
            </a:lvl4pPr>
            <a:lvl5pPr marL="1828793" indent="0" algn="ctr">
              <a:buNone/>
              <a:defRPr sz="1600"/>
            </a:lvl5pPr>
            <a:lvl6pPr marL="2285991" indent="0" algn="ctr">
              <a:buNone/>
              <a:defRPr sz="1600"/>
            </a:lvl6pPr>
            <a:lvl7pPr marL="2743189" indent="0" algn="ctr">
              <a:buNone/>
              <a:defRPr sz="1600"/>
            </a:lvl7pPr>
            <a:lvl8pPr marL="3200388" indent="0" algn="ctr">
              <a:buNone/>
              <a:defRPr sz="1600"/>
            </a:lvl8pPr>
            <a:lvl9pPr marL="3657586" indent="0" algn="ctr">
              <a:buNone/>
              <a:defRPr sz="1600"/>
            </a:lvl9pPr>
          </a:lstStyle>
          <a:p>
            <a:r>
              <a:rPr lang="en-US"/>
              <a:t>Click to Type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283447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533525" y="1609725"/>
            <a:ext cx="7315200" cy="1481328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For Separator Slide Goes Here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8E80C6D9-3899-F3CB-9EA1-E084305903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739141" y="2068482"/>
            <a:ext cx="1698634" cy="544763"/>
          </a:xfrm>
          <a:prstGeom prst="rect">
            <a:avLst/>
          </a:prstGeom>
        </p:spPr>
      </p:pic>
      <p:pic>
        <p:nvPicPr>
          <p:cNvPr id="7" name="Picture 6" descr="A picture containing fan, microphone&#10;&#10;Description automatically generated">
            <a:extLst>
              <a:ext uri="{FF2B5EF4-FFF2-40B4-BE49-F238E27FC236}">
                <a16:creationId xmlns:a16="http://schemas.microsoft.com/office/drawing/2014/main" id="{657A1537-8CD1-4E97-5547-3584D5A371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0" y="3429000"/>
            <a:ext cx="1219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0715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nary Cityscape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4430" y="793666"/>
            <a:ext cx="2987262" cy="81301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903409"/>
            <a:ext cx="9144000" cy="1476328"/>
          </a:xfrm>
        </p:spPr>
        <p:txBody>
          <a:bodyPr anchor="ctr">
            <a:normAutofit/>
          </a:bodyPr>
          <a:lstStyle>
            <a:lvl1pPr algn="ctr">
              <a:defRPr sz="3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Type Your Title Here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496207"/>
            <a:ext cx="9144000" cy="368559"/>
          </a:xfr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Type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0470551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ew Style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4430" y="793666"/>
            <a:ext cx="2987262" cy="81301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903409"/>
            <a:ext cx="9144000" cy="1476328"/>
          </a:xfrm>
        </p:spPr>
        <p:txBody>
          <a:bodyPr anchor="ctr">
            <a:normAutofit/>
          </a:bodyPr>
          <a:lstStyle>
            <a:lvl1pPr algn="ctr">
              <a:defRPr sz="3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Type Your Title Here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496207"/>
            <a:ext cx="9144000" cy="368559"/>
          </a:xfr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Type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5047022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nary Cityscape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430" y="793666"/>
            <a:ext cx="2987262" cy="81301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903409"/>
            <a:ext cx="9144000" cy="1476328"/>
          </a:xfrm>
        </p:spPr>
        <p:txBody>
          <a:bodyPr anchor="ctr">
            <a:normAutofit/>
          </a:bodyPr>
          <a:lstStyle>
            <a:lvl1pPr algn="ctr">
              <a:defRPr sz="3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Type Your Title Here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496207"/>
            <a:ext cx="9144000" cy="368559"/>
          </a:xfr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Type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0620556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ew Style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430" y="793666"/>
            <a:ext cx="2987262" cy="81301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903409"/>
            <a:ext cx="9144000" cy="1476328"/>
          </a:xfrm>
        </p:spPr>
        <p:txBody>
          <a:bodyPr anchor="ctr">
            <a:normAutofit/>
          </a:bodyPr>
          <a:lstStyle>
            <a:lvl1pPr algn="ctr">
              <a:defRPr sz="3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Type Your Title Here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496207"/>
            <a:ext cx="9144000" cy="368559"/>
          </a:xfr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Type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8571961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parato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533525" y="1609725"/>
            <a:ext cx="7315200" cy="1481328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For Separator Slide Goes Here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8E80C6D9-3899-F3CB-9EA1-E084305903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739140" y="2068482"/>
            <a:ext cx="1698634" cy="544763"/>
          </a:xfrm>
          <a:prstGeom prst="rect">
            <a:avLst/>
          </a:prstGeom>
        </p:spPr>
      </p:pic>
      <p:pic>
        <p:nvPicPr>
          <p:cNvPr id="7" name="Picture 6" descr="A picture containing fan, microphone&#10;&#10;Description automatically generated">
            <a:extLst>
              <a:ext uri="{FF2B5EF4-FFF2-40B4-BE49-F238E27FC236}">
                <a16:creationId xmlns:a16="http://schemas.microsoft.com/office/drawing/2014/main" id="{657A1537-8CD1-4E97-5547-3584D5A371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 flipV="1">
            <a:off x="0" y="3429000"/>
            <a:ext cx="1219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818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nary Cityscape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4430" y="793666"/>
            <a:ext cx="2987262" cy="81301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903409"/>
            <a:ext cx="9144000" cy="1476328"/>
          </a:xfrm>
        </p:spPr>
        <p:txBody>
          <a:bodyPr anchor="ctr">
            <a:normAutofit/>
          </a:bodyPr>
          <a:lstStyle>
            <a:lvl1pPr algn="ctr">
              <a:defRPr sz="3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Type Your Title Here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496207"/>
            <a:ext cx="9144000" cy="368559"/>
          </a:xfr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Type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7294061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688156"/>
            <a:ext cx="10972800" cy="607243"/>
          </a:xfrm>
        </p:spPr>
        <p:txBody>
          <a:bodyPr>
            <a:no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Type Slide Title Here  28pt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199"/>
            <a:ext cx="10972800" cy="4195553"/>
          </a:xfrm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Type Text First Line Here 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55577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fan, microphone&#10;&#10;Description automatically generated">
            <a:extLst>
              <a:ext uri="{FF2B5EF4-FFF2-40B4-BE49-F238E27FC236}">
                <a16:creationId xmlns:a16="http://schemas.microsoft.com/office/drawing/2014/main" id="{E3E28565-4824-9778-EBC2-EACD5D3177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010401" y="0"/>
            <a:ext cx="5181602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688156"/>
            <a:ext cx="5879253" cy="607243"/>
          </a:xfrm>
        </p:spPr>
        <p:txBody>
          <a:bodyPr>
            <a:no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Type Title Here  28pt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1" y="1600199"/>
            <a:ext cx="5879252" cy="4195553"/>
          </a:xfrm>
        </p:spPr>
        <p:txBody>
          <a:bodyPr>
            <a:normAutofit/>
          </a:bodyPr>
          <a:lstStyle>
            <a:lvl1pPr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Type Subhead Text Here 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Graphic 5">
            <a:extLst>
              <a:ext uri="{FF2B5EF4-FFF2-40B4-BE49-F238E27FC236}">
                <a16:creationId xmlns:a16="http://schemas.microsoft.com/office/drawing/2014/main" id="{4181B7B9-423C-1B36-62A1-ED4BE679BE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75146" y="6171361"/>
            <a:ext cx="1576425" cy="50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7935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621866" y="697584"/>
            <a:ext cx="5723467" cy="597816"/>
          </a:xfrm>
        </p:spPr>
        <p:txBody>
          <a:bodyPr>
            <a:no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Type Title Here  28pt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5621866" y="1600199"/>
            <a:ext cx="5723467" cy="4195553"/>
          </a:xfrm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Type Text Subhead Here 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A picture containing fan, microphone&#10;&#10;Description automatically generated">
            <a:extLst>
              <a:ext uri="{FF2B5EF4-FFF2-40B4-BE49-F238E27FC236}">
                <a16:creationId xmlns:a16="http://schemas.microsoft.com/office/drawing/2014/main" id="{3083C6C1-9A11-13BD-703E-81C49ED818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181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9448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621867" y="688156"/>
            <a:ext cx="5723467" cy="607243"/>
          </a:xfrm>
        </p:spPr>
        <p:txBody>
          <a:bodyPr>
            <a:no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Type Title Here  28pt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5621867" y="1600199"/>
            <a:ext cx="5723467" cy="4195553"/>
          </a:xfrm>
        </p:spPr>
        <p:txBody>
          <a:bodyPr>
            <a:no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Type Text Subhead Here 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A picture containing fan, microphone&#10;&#10;Description automatically generated">
            <a:extLst>
              <a:ext uri="{FF2B5EF4-FFF2-40B4-BE49-F238E27FC236}">
                <a16:creationId xmlns:a16="http://schemas.microsoft.com/office/drawing/2014/main" id="{3083C6C1-9A11-13BD-703E-81C49ED818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181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981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fan, microphone&#10;&#10;Description automatically generated">
            <a:extLst>
              <a:ext uri="{FF2B5EF4-FFF2-40B4-BE49-F238E27FC236}">
                <a16:creationId xmlns:a16="http://schemas.microsoft.com/office/drawing/2014/main" id="{E3E28565-4824-9778-EBC2-EACD5D3177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00"/>
          <a:stretch/>
        </p:blipFill>
        <p:spPr>
          <a:xfrm flipH="1">
            <a:off x="7010399" y="0"/>
            <a:ext cx="5181601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685800"/>
            <a:ext cx="5879253" cy="616670"/>
          </a:xfrm>
        </p:spPr>
        <p:txBody>
          <a:bodyPr>
            <a:norm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Type Title Here  28pt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199"/>
            <a:ext cx="5879252" cy="4195553"/>
          </a:xfrm>
        </p:spPr>
        <p:txBody>
          <a:bodyPr>
            <a:normAutofit/>
          </a:bodyPr>
          <a:lstStyle>
            <a:lvl1pPr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Type Subhead Text Here 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Graphic 5">
            <a:extLst>
              <a:ext uri="{FF2B5EF4-FFF2-40B4-BE49-F238E27FC236}">
                <a16:creationId xmlns:a16="http://schemas.microsoft.com/office/drawing/2014/main" id="{4181B7B9-423C-1B36-62A1-ED4BE679BE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75145" y="6171360"/>
            <a:ext cx="1576425" cy="50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766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621866" y="688156"/>
            <a:ext cx="5723467" cy="607243"/>
          </a:xfrm>
        </p:spPr>
        <p:txBody>
          <a:bodyPr>
            <a:no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Type Title Here  28pt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5621866" y="1600199"/>
            <a:ext cx="5723467" cy="4195553"/>
          </a:xfrm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Type Text Subhead Here 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A picture containing fan, microphone&#10;&#10;Description automatically generated">
            <a:extLst>
              <a:ext uri="{FF2B5EF4-FFF2-40B4-BE49-F238E27FC236}">
                <a16:creationId xmlns:a16="http://schemas.microsoft.com/office/drawing/2014/main" id="{3083C6C1-9A11-13BD-703E-81C49ED818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00"/>
          <a:stretch/>
        </p:blipFill>
        <p:spPr>
          <a:xfrm>
            <a:off x="0" y="0"/>
            <a:ext cx="5181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1543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ox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688156"/>
            <a:ext cx="10668000" cy="607243"/>
          </a:xfrm>
        </p:spPr>
        <p:txBody>
          <a:bodyPr>
            <a:no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Type Slide Title Here  28pt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600200"/>
            <a:ext cx="5181600" cy="4351338"/>
          </a:xfrm>
        </p:spPr>
        <p:txBody>
          <a:bodyPr>
            <a:normAutofit/>
          </a:bodyPr>
          <a:lstStyle>
            <a:lvl1pPr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Type Text Subhead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0" y="1600200"/>
            <a:ext cx="5181600" cy="4351338"/>
          </a:xfrm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Type Text Subhead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6174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685800"/>
            <a:ext cx="10972800" cy="638572"/>
          </a:xfrm>
        </p:spPr>
        <p:txBody>
          <a:bodyPr>
            <a:norm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Type Slide Title Here  28pt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1" y="1600199"/>
            <a:ext cx="5157216" cy="566475"/>
          </a:xfrm>
        </p:spPr>
        <p:txBody>
          <a:bodyPr anchor="ctr">
            <a:normAutofit/>
          </a:bodyPr>
          <a:lstStyle>
            <a:lvl1pPr marL="0" indent="0">
              <a:buNone/>
              <a:defRPr sz="22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98" indent="0">
              <a:buNone/>
              <a:defRPr sz="2000" b="1"/>
            </a:lvl2pPr>
            <a:lvl3pPr marL="914396" indent="0">
              <a:buNone/>
              <a:defRPr sz="1800" b="1"/>
            </a:lvl3pPr>
            <a:lvl4pPr marL="1371595" indent="0">
              <a:buNone/>
              <a:defRPr sz="1600" b="1"/>
            </a:lvl4pPr>
            <a:lvl5pPr marL="1828793" indent="0">
              <a:buNone/>
              <a:defRPr sz="1600" b="1"/>
            </a:lvl5pPr>
            <a:lvl6pPr marL="2285991" indent="0">
              <a:buNone/>
              <a:defRPr sz="1600" b="1"/>
            </a:lvl6pPr>
            <a:lvl7pPr marL="2743189" indent="0">
              <a:buNone/>
              <a:defRPr sz="1600" b="1"/>
            </a:lvl7pPr>
            <a:lvl8pPr marL="3200388" indent="0">
              <a:buNone/>
              <a:defRPr sz="1600" b="1"/>
            </a:lvl8pPr>
            <a:lvl9pPr marL="3657586" indent="0">
              <a:buNone/>
              <a:defRPr sz="1600" b="1"/>
            </a:lvl9pPr>
          </a:lstStyle>
          <a:p>
            <a:pPr lvl="0"/>
            <a:r>
              <a:rPr lang="en-US"/>
              <a:t>Click To Type Secondary Headline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275840"/>
            <a:ext cx="5157216" cy="3575423"/>
          </a:xfrm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1" y="1600199"/>
            <a:ext cx="5157216" cy="566475"/>
          </a:xfrm>
        </p:spPr>
        <p:txBody>
          <a:bodyPr anchor="ctr">
            <a:normAutofit/>
          </a:bodyPr>
          <a:lstStyle>
            <a:lvl1pPr marL="0" indent="0">
              <a:buNone/>
              <a:defRPr sz="2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98" indent="0">
              <a:buNone/>
              <a:defRPr sz="2000" b="1"/>
            </a:lvl2pPr>
            <a:lvl3pPr marL="914396" indent="0">
              <a:buNone/>
              <a:defRPr sz="1800" b="1"/>
            </a:lvl3pPr>
            <a:lvl4pPr marL="1371595" indent="0">
              <a:buNone/>
              <a:defRPr sz="1600" b="1"/>
            </a:lvl4pPr>
            <a:lvl5pPr marL="1828793" indent="0">
              <a:buNone/>
              <a:defRPr sz="1600" b="1"/>
            </a:lvl5pPr>
            <a:lvl6pPr marL="2285991" indent="0">
              <a:buNone/>
              <a:defRPr sz="1600" b="1"/>
            </a:lvl6pPr>
            <a:lvl7pPr marL="2743189" indent="0">
              <a:buNone/>
              <a:defRPr sz="1600" b="1"/>
            </a:lvl7pPr>
            <a:lvl8pPr marL="3200388" indent="0">
              <a:buNone/>
              <a:defRPr sz="1600" b="1"/>
            </a:lvl8pPr>
            <a:lvl9pPr marL="3657586" indent="0">
              <a:buNone/>
              <a:defRPr sz="1600" b="1"/>
            </a:lvl9pPr>
          </a:lstStyle>
          <a:p>
            <a:pPr lvl="0"/>
            <a:r>
              <a:rPr lang="en-US"/>
              <a:t>Click To Type Secondary Headline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6096001" y="2275840"/>
            <a:ext cx="5157216" cy="3575423"/>
          </a:xfrm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33311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Box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688156"/>
            <a:ext cx="10972800" cy="607243"/>
          </a:xfrm>
        </p:spPr>
        <p:txBody>
          <a:bodyPr>
            <a:no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Type Slide Title Here  28pt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1" y="1600200"/>
            <a:ext cx="3200400" cy="4351338"/>
          </a:xfrm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Type Subhead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257041" y="1600200"/>
            <a:ext cx="3200400" cy="4351338"/>
          </a:xfrm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Type Subhead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C25635A9-FC7B-0F7F-D294-3A74780689B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904480" y="1600200"/>
            <a:ext cx="3406987" cy="4351338"/>
          </a:xfrm>
        </p:spPr>
        <p:txBody>
          <a:bodyPr>
            <a:normAutofit/>
          </a:bodyPr>
          <a:lstStyle>
            <a:lvl1pPr marL="228599" marR="0" indent="-228599" algn="l" defTabSz="91439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marL="228599" marR="0" lvl="0" indent="-228599" algn="l" defTabSz="91439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Type Subhead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9811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685800"/>
            <a:ext cx="10972800" cy="566476"/>
          </a:xfrm>
        </p:spPr>
        <p:txBody>
          <a:bodyPr>
            <a:no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Type Slide Title Here  28pt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600199"/>
            <a:ext cx="5157216" cy="566475"/>
          </a:xfrm>
        </p:spPr>
        <p:txBody>
          <a:bodyPr anchor="ctr">
            <a:normAutofit/>
          </a:bodyPr>
          <a:lstStyle>
            <a:lvl1pPr marL="0" indent="0">
              <a:buNone/>
              <a:defRPr sz="22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Type Secondary Headline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75839"/>
            <a:ext cx="5157216" cy="3575423"/>
          </a:xfrm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0" y="1600199"/>
            <a:ext cx="5157216" cy="566475"/>
          </a:xfrm>
        </p:spPr>
        <p:txBody>
          <a:bodyPr anchor="ctr">
            <a:normAutofit/>
          </a:bodyPr>
          <a:lstStyle>
            <a:lvl1pPr marL="0" indent="0">
              <a:buNone/>
              <a:defRPr sz="2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Type Secondary Headline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6096000" y="2275839"/>
            <a:ext cx="5157216" cy="3575423"/>
          </a:xfrm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324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ew Style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4430" y="793666"/>
            <a:ext cx="2987262" cy="81301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903409"/>
            <a:ext cx="9144000" cy="1476328"/>
          </a:xfrm>
        </p:spPr>
        <p:txBody>
          <a:bodyPr anchor="ctr">
            <a:normAutofit/>
          </a:bodyPr>
          <a:lstStyle>
            <a:lvl1pPr algn="ctr">
              <a:defRPr sz="3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Type Your Title Here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496207"/>
            <a:ext cx="9144000" cy="368559"/>
          </a:xfr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Type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242003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 Box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688156"/>
            <a:ext cx="10972800" cy="607243"/>
          </a:xfrm>
        </p:spPr>
        <p:txBody>
          <a:bodyPr>
            <a:no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Type Slide Title Here  28pt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600200"/>
            <a:ext cx="3200400" cy="4351338"/>
          </a:xfrm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Type Subhead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495800" y="1600200"/>
            <a:ext cx="3200400" cy="4351338"/>
          </a:xfrm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Type Subhead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C25635A9-FC7B-0F7F-D294-3A74780689B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82000" y="1600200"/>
            <a:ext cx="3200400" cy="4351338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Type Subhead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50010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ree Content Box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685800"/>
            <a:ext cx="10972800" cy="626097"/>
          </a:xfrm>
        </p:spPr>
        <p:txBody>
          <a:bodyPr>
            <a:no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Type Slide Title Here  28pt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600200"/>
            <a:ext cx="3200400" cy="3677653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Type Subhead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495800" y="1600200"/>
            <a:ext cx="3200400" cy="3677653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Type Subhead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C25635A9-FC7B-0F7F-D294-3A74780689B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82000" y="1600200"/>
            <a:ext cx="3200400" cy="3677653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Type Subhead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76979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ree Content Box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688156"/>
            <a:ext cx="10972800" cy="607243"/>
          </a:xfrm>
        </p:spPr>
        <p:txBody>
          <a:bodyPr>
            <a:no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Type Slide Title Here  28pt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600200"/>
            <a:ext cx="3200400" cy="4351338"/>
          </a:xfrm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Type Subhead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257040" y="1600200"/>
            <a:ext cx="3200400" cy="4351338"/>
          </a:xfrm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Type Subhead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C25635A9-FC7B-0F7F-D294-3A74780689B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904479" y="1600200"/>
            <a:ext cx="3406987" cy="4351338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Type Subhead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65223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Box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688156"/>
            <a:ext cx="10972800" cy="607243"/>
          </a:xfrm>
        </p:spPr>
        <p:txBody>
          <a:bodyPr>
            <a:no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Type Slide Title Here  28pt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600200"/>
            <a:ext cx="2560320" cy="4351338"/>
          </a:xfrm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Subhead Here 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380347" y="1600200"/>
            <a:ext cx="2560320" cy="4351338"/>
          </a:xfrm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Subhead Here 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6151094" y="1600200"/>
            <a:ext cx="2560320" cy="4351338"/>
          </a:xfrm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Subhead Here 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8921841" y="1600200"/>
            <a:ext cx="2560320" cy="4351338"/>
          </a:xfrm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Subhead Here 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973045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688156"/>
            <a:ext cx="10515600" cy="607243"/>
          </a:xfrm>
        </p:spPr>
        <p:txBody>
          <a:bodyPr>
            <a:no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Type Slide Title Here  28pt</a:t>
            </a:r>
          </a:p>
        </p:txBody>
      </p:sp>
    </p:spTree>
    <p:extLst>
      <p:ext uri="{BB962C8B-B14F-4D97-AF65-F5344CB8AC3E}">
        <p14:creationId xmlns:p14="http://schemas.microsoft.com/office/powerpoint/2010/main" val="10709472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56813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75488"/>
            <a:ext cx="4162425" cy="688976"/>
          </a:xfrm>
        </p:spPr>
        <p:txBody>
          <a:bodyPr anchor="ctr">
            <a:normAutofit/>
          </a:bodyPr>
          <a:lstStyle>
            <a:lvl1pPr>
              <a:defRPr sz="24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Type Title 24pt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7" y="475489"/>
            <a:ext cx="6172201" cy="5361305"/>
          </a:xfrm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Type Subhead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1600200"/>
            <a:ext cx="4162425" cy="42687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98" indent="0">
              <a:buNone/>
              <a:defRPr sz="1400"/>
            </a:lvl2pPr>
            <a:lvl3pPr marL="914396" indent="0">
              <a:buNone/>
              <a:defRPr sz="1200"/>
            </a:lvl3pPr>
            <a:lvl4pPr marL="1371595" indent="0">
              <a:buNone/>
              <a:defRPr sz="1000"/>
            </a:lvl4pPr>
            <a:lvl5pPr marL="1828793" indent="0">
              <a:buNone/>
              <a:defRPr sz="1000"/>
            </a:lvl5pPr>
            <a:lvl6pPr marL="2285991" indent="0">
              <a:buNone/>
              <a:defRPr sz="1000"/>
            </a:lvl6pPr>
            <a:lvl7pPr marL="2743189" indent="0">
              <a:buNone/>
              <a:defRPr sz="1000"/>
            </a:lvl7pPr>
            <a:lvl8pPr marL="3200388" indent="0">
              <a:buNone/>
              <a:defRPr sz="1000"/>
            </a:lvl8pPr>
            <a:lvl9pPr marL="3657586" indent="0">
              <a:buNone/>
              <a:defRPr sz="1000"/>
            </a:lvl9pPr>
          </a:lstStyle>
          <a:p>
            <a:pPr lvl="0"/>
            <a:r>
              <a:rPr lang="en-US"/>
              <a:t>Click To Type Text Here</a:t>
            </a:r>
          </a:p>
        </p:txBody>
      </p:sp>
    </p:spTree>
    <p:extLst>
      <p:ext uri="{BB962C8B-B14F-4D97-AF65-F5344CB8AC3E}">
        <p14:creationId xmlns:p14="http://schemas.microsoft.com/office/powerpoint/2010/main" val="4705522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B90F9B5-31B1-C851-F96F-1BA820B11D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78216" y="476250"/>
            <a:ext cx="6194213" cy="5392738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75488"/>
            <a:ext cx="4162425" cy="688976"/>
          </a:xfrm>
        </p:spPr>
        <p:txBody>
          <a:bodyPr anchor="ctr">
            <a:normAutofit/>
          </a:bodyPr>
          <a:lstStyle>
            <a:lvl1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Type Title 24pt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1600200"/>
            <a:ext cx="4162425" cy="42687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98" indent="0">
              <a:buNone/>
              <a:defRPr sz="1400"/>
            </a:lvl2pPr>
            <a:lvl3pPr marL="914396" indent="0">
              <a:buNone/>
              <a:defRPr sz="1200"/>
            </a:lvl3pPr>
            <a:lvl4pPr marL="1371595" indent="0">
              <a:buNone/>
              <a:defRPr sz="1000"/>
            </a:lvl4pPr>
            <a:lvl5pPr marL="1828793" indent="0">
              <a:buNone/>
              <a:defRPr sz="1000"/>
            </a:lvl5pPr>
            <a:lvl6pPr marL="2285991" indent="0">
              <a:buNone/>
              <a:defRPr sz="1000"/>
            </a:lvl6pPr>
            <a:lvl7pPr marL="2743189" indent="0">
              <a:buNone/>
              <a:defRPr sz="1000"/>
            </a:lvl7pPr>
            <a:lvl8pPr marL="3200388" indent="0">
              <a:buNone/>
              <a:defRPr sz="1000"/>
            </a:lvl8pPr>
            <a:lvl9pPr marL="3657586" indent="0">
              <a:buNone/>
              <a:defRPr sz="1000"/>
            </a:lvl9pPr>
          </a:lstStyle>
          <a:p>
            <a:pPr lvl="0"/>
            <a:r>
              <a:rPr lang="en-US"/>
              <a:t>Click To Type Text Here</a:t>
            </a:r>
          </a:p>
        </p:txBody>
      </p:sp>
    </p:spTree>
    <p:extLst>
      <p:ext uri="{BB962C8B-B14F-4D97-AF65-F5344CB8AC3E}">
        <p14:creationId xmlns:p14="http://schemas.microsoft.com/office/powerpoint/2010/main" val="28457166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75488"/>
            <a:ext cx="4162425" cy="688976"/>
          </a:xfrm>
        </p:spPr>
        <p:txBody>
          <a:bodyPr anchor="ctr">
            <a:normAutofit/>
          </a:bodyPr>
          <a:lstStyle>
            <a:lvl1pPr>
              <a:defRPr sz="24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Type Title 24pt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475488"/>
            <a:ext cx="6172200" cy="5361305"/>
          </a:xfrm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Type Subhead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1600200"/>
            <a:ext cx="4162425" cy="42687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Type Text Here</a:t>
            </a:r>
          </a:p>
        </p:txBody>
      </p:sp>
    </p:spTree>
    <p:extLst>
      <p:ext uri="{BB962C8B-B14F-4D97-AF65-F5344CB8AC3E}">
        <p14:creationId xmlns:p14="http://schemas.microsoft.com/office/powerpoint/2010/main" val="9591469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B90F9B5-31B1-C851-F96F-1BA820B11D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78214" y="476250"/>
            <a:ext cx="6194214" cy="5392738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75488"/>
            <a:ext cx="4162425" cy="688976"/>
          </a:xfrm>
        </p:spPr>
        <p:txBody>
          <a:bodyPr anchor="ctr">
            <a:normAutofit/>
          </a:bodyPr>
          <a:lstStyle>
            <a:lvl1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Type Title 24pt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1600200"/>
            <a:ext cx="4162425" cy="42687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Type Text Here</a:t>
            </a:r>
          </a:p>
        </p:txBody>
      </p:sp>
    </p:spTree>
    <p:extLst>
      <p:ext uri="{BB962C8B-B14F-4D97-AF65-F5344CB8AC3E}">
        <p14:creationId xmlns:p14="http://schemas.microsoft.com/office/powerpoint/2010/main" val="1074025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nary Cityscape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430" y="793666"/>
            <a:ext cx="2987262" cy="81301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903409"/>
            <a:ext cx="9144000" cy="1476328"/>
          </a:xfrm>
        </p:spPr>
        <p:txBody>
          <a:bodyPr anchor="ctr">
            <a:normAutofit/>
          </a:bodyPr>
          <a:lstStyle>
            <a:lvl1pPr algn="ctr">
              <a:defRPr sz="3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Type Your Title Here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496207"/>
            <a:ext cx="9144000" cy="368559"/>
          </a:xfr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Type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0969832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hree Content - White Box"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622CD4C-22BE-02A9-6236-4EC7A6256E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474663"/>
            <a:ext cx="10972800" cy="820737"/>
          </a:xfrm>
        </p:spPr>
        <p:txBody>
          <a:bodyPr anchor="ctr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400" b="1"/>
            </a:lvl2pPr>
            <a:lvl3pPr marL="914400" indent="0">
              <a:buNone/>
              <a:defRPr sz="2400" b="1"/>
            </a:lvl3pPr>
            <a:lvl4pPr marL="1371600" indent="0">
              <a:buNone/>
              <a:defRPr sz="2400" b="1"/>
            </a:lvl4pPr>
            <a:lvl5pPr marL="1828800" indent="0">
              <a:buNone/>
              <a:defRPr sz="2400" b="1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612233"/>
            <a:ext cx="3200400" cy="4287055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6075" indent="-228600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495800" y="1605745"/>
            <a:ext cx="3200400" cy="4287055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6075" indent="-228600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5635A9-FC7B-0F7F-D294-3A74780689B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82000" y="1605745"/>
            <a:ext cx="3200400" cy="4287055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6075" indent="-228600"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4B475D8C-5520-9187-8123-7479F457B3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103644" y="6181725"/>
            <a:ext cx="1568844" cy="50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6526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685800"/>
            <a:ext cx="10515600" cy="616670"/>
          </a:xfrm>
        </p:spPr>
        <p:txBody>
          <a:bodyPr>
            <a:no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Type Slide Title Here  28pt</a:t>
            </a:r>
          </a:p>
        </p:txBody>
      </p:sp>
    </p:spTree>
    <p:extLst>
      <p:ext uri="{BB962C8B-B14F-4D97-AF65-F5344CB8AC3E}">
        <p14:creationId xmlns:p14="http://schemas.microsoft.com/office/powerpoint/2010/main" val="773316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ew Style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430" y="793666"/>
            <a:ext cx="2987262" cy="81301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903409"/>
            <a:ext cx="9144000" cy="1476328"/>
          </a:xfrm>
        </p:spPr>
        <p:txBody>
          <a:bodyPr anchor="ctr">
            <a:normAutofit/>
          </a:bodyPr>
          <a:lstStyle>
            <a:lvl1pPr algn="ctr">
              <a:defRPr sz="3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Type Your Title Here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496207"/>
            <a:ext cx="9144000" cy="368559"/>
          </a:xfr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Type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323706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parato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533525" y="1609725"/>
            <a:ext cx="7315200" cy="1481328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For Separator Slide Goes Here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8E80C6D9-3899-F3CB-9EA1-E084305903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739140" y="2068482"/>
            <a:ext cx="1698634" cy="544763"/>
          </a:xfrm>
          <a:prstGeom prst="rect">
            <a:avLst/>
          </a:prstGeom>
        </p:spPr>
      </p:pic>
      <p:pic>
        <p:nvPicPr>
          <p:cNvPr id="7" name="Picture 6" descr="A picture containing fan, microphone&#10;&#10;Description automatically generated">
            <a:extLst>
              <a:ext uri="{FF2B5EF4-FFF2-40B4-BE49-F238E27FC236}">
                <a16:creationId xmlns:a16="http://schemas.microsoft.com/office/drawing/2014/main" id="{657A1537-8CD1-4E97-5547-3584D5A371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 flipV="1">
            <a:off x="0" y="3429000"/>
            <a:ext cx="1219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878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688156"/>
            <a:ext cx="10972800" cy="607243"/>
          </a:xfrm>
        </p:spPr>
        <p:txBody>
          <a:bodyPr>
            <a:no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Type Slide Title Here  28pt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199"/>
            <a:ext cx="10972800" cy="4195553"/>
          </a:xfrm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Type Text First Line Here 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6338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26" Type="http://schemas.openxmlformats.org/officeDocument/2006/relationships/slideLayout" Target="../slideLayouts/slideLayout57.xml"/><Relationship Id="rId3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52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5" Type="http://schemas.openxmlformats.org/officeDocument/2006/relationships/slideLayout" Target="../slideLayouts/slideLayout56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29" Type="http://schemas.openxmlformats.org/officeDocument/2006/relationships/slideLayout" Target="../slideLayouts/slideLayout60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55.xml"/><Relationship Id="rId32" Type="http://schemas.openxmlformats.org/officeDocument/2006/relationships/image" Target="../media/image1.jpeg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54.xml"/><Relationship Id="rId28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53.xml"/><Relationship Id="rId27" Type="http://schemas.openxmlformats.org/officeDocument/2006/relationships/slideLayout" Target="../slideLayouts/slideLayout58.xml"/><Relationship Id="rId30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600" y="688156"/>
            <a:ext cx="10972800" cy="7017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Title To Go Here 28pt Bold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5279"/>
            <a:ext cx="10982960" cy="4003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This Headline Text 24pt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5711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722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600" y="688156"/>
            <a:ext cx="10972800" cy="7017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Title To Go Here 28pt Bold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5279"/>
            <a:ext cx="10982960" cy="4003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This Headline Text 24pt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963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  <p:sldLayoutId id="2147483714" r:id="rId23"/>
    <p:sldLayoutId id="2147483715" r:id="rId24"/>
    <p:sldLayoutId id="2147483716" r:id="rId25"/>
    <p:sldLayoutId id="2147483717" r:id="rId26"/>
    <p:sldLayoutId id="2147483718" r:id="rId27"/>
    <p:sldLayoutId id="2147483719" r:id="rId28"/>
    <p:sldLayoutId id="2147483720" r:id="rId29"/>
    <p:sldLayoutId id="2147483721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davef@spectralogic.com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sv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jpe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9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svg"/><Relationship Id="rId7" Type="http://schemas.openxmlformats.org/officeDocument/2006/relationships/image" Target="../media/image54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3.png"/><Relationship Id="rId11" Type="http://schemas.openxmlformats.org/officeDocument/2006/relationships/image" Target="../media/image58.svg"/><Relationship Id="rId5" Type="http://schemas.openxmlformats.org/officeDocument/2006/relationships/image" Target="../media/image52.sv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ghtedge.com/blog/the-data-explosion-and-hidden-data-storage-costs-in-the-cloud-could-object-storage-be-the-answer/#:~:text=As%20the%20data%20economy%20grows,costs%20continue%20to%20exponentially%20rise" TargetMode="External"/><Relationship Id="rId2" Type="http://schemas.openxmlformats.org/officeDocument/2006/relationships/hyperlink" Target="http://42https/www.statista.com/statistics/1186304/total-enterprise-data-volume-location/#:~:text=From%202020%20to%202022%2C%20the,growth%20over%20these%20two%20years" TargetMode="External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2.sv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Relationship Id="rId14" Type="http://schemas.openxmlformats.org/officeDocument/2006/relationships/image" Target="../media/image3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Relationship Id="rId9" Type="http://schemas.openxmlformats.org/officeDocument/2006/relationships/image" Target="../media/image3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19D5E-6AF3-C11C-E32A-497D8644B6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Embracing the Cloud with</a:t>
            </a:r>
            <a:br>
              <a:rPr lang="en-US" dirty="0"/>
            </a:br>
            <a:r>
              <a:rPr lang="en-US" dirty="0"/>
              <a:t>Spectra On-Prem Glacier Solutions</a:t>
            </a:r>
            <a:br>
              <a:rPr lang="en-US" dirty="0"/>
            </a:br>
            <a:r>
              <a:rPr lang="en-US" dirty="0"/>
              <a:t>Spectra Logic Proprietary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DC9871-729C-6DFC-D206-E42EE0FE23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10/16/23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5AE76F-3BED-E053-55AF-532118B08E13}"/>
              </a:ext>
            </a:extLst>
          </p:cNvPr>
          <p:cNvSpPr txBox="1"/>
          <p:nvPr/>
        </p:nvSpPr>
        <p:spPr>
          <a:xfrm>
            <a:off x="1274668" y="5400339"/>
            <a:ext cx="3969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Dave Fitch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Enterprise Sales Rep</a:t>
            </a:r>
          </a:p>
          <a:p>
            <a:r>
              <a:rPr lang="en-US" sz="1600" i="1" dirty="0">
                <a:solidFill>
                  <a:schemeClr val="bg1"/>
                </a:solidFill>
                <a:hlinkClick r:id="rId2"/>
              </a:rPr>
              <a:t>davef@spectralogic.com</a:t>
            </a:r>
            <a:endParaRPr lang="en-US" sz="1600" i="1" dirty="0">
              <a:solidFill>
                <a:schemeClr val="bg1"/>
              </a:solidFill>
            </a:endParaRPr>
          </a:p>
          <a:p>
            <a:r>
              <a:rPr lang="en-US" sz="1600" i="1" dirty="0">
                <a:solidFill>
                  <a:schemeClr val="bg1"/>
                </a:solidFill>
              </a:rPr>
              <a:t>217-553-8001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F00CC5-07BF-396E-FE0C-FAEDC853AF64}"/>
              </a:ext>
            </a:extLst>
          </p:cNvPr>
          <p:cNvSpPr txBox="1"/>
          <p:nvPr/>
        </p:nvSpPr>
        <p:spPr>
          <a:xfrm>
            <a:off x="6947648" y="5400339"/>
            <a:ext cx="396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Juan </a:t>
            </a:r>
            <a:r>
              <a:rPr lang="en-US" sz="2400" b="1" dirty="0" err="1">
                <a:solidFill>
                  <a:schemeClr val="bg1"/>
                </a:solidFill>
              </a:rPr>
              <a:t>Valcarcel</a:t>
            </a:r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1600" i="1" dirty="0">
                <a:solidFill>
                  <a:schemeClr val="bg1"/>
                </a:solidFill>
              </a:rPr>
              <a:t>Solutions Architect</a:t>
            </a:r>
          </a:p>
        </p:txBody>
      </p:sp>
    </p:spTree>
    <p:extLst>
      <p:ext uri="{BB962C8B-B14F-4D97-AF65-F5344CB8AC3E}">
        <p14:creationId xmlns:p14="http://schemas.microsoft.com/office/powerpoint/2010/main" val="28537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15017-7DEB-4DB6-EF19-05AA1E870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21258"/>
            <a:ext cx="10972800" cy="607243"/>
          </a:xfrm>
        </p:spPr>
        <p:txBody>
          <a:bodyPr/>
          <a:lstStyle/>
          <a:p>
            <a:r>
              <a:rPr lang="en-US" dirty="0"/>
              <a:t>A Better Platform for a Diverse Set of Workflows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C55331B-105F-AA90-7A0D-159F73B84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5105" y="1479643"/>
            <a:ext cx="633890" cy="42470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4EE0940-F0D2-F6F8-BD59-74593EF0D0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50343" y="1479642"/>
            <a:ext cx="633890" cy="424707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8A192EEA-3C4F-33C6-D39C-B03CD22ABD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46514" y="1479642"/>
            <a:ext cx="633890" cy="424707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C04F0AB7-2970-6600-C8ED-5F44E6379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33227" y="1479641"/>
            <a:ext cx="633890" cy="424707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929A93AD-055E-6378-A783-71C0B6303ADC}"/>
              </a:ext>
            </a:extLst>
          </p:cNvPr>
          <p:cNvGrpSpPr/>
          <p:nvPr/>
        </p:nvGrpSpPr>
        <p:grpSpPr>
          <a:xfrm>
            <a:off x="1025105" y="1986156"/>
            <a:ext cx="6342012" cy="1506432"/>
            <a:chOff x="1025105" y="2116782"/>
            <a:chExt cx="6342012" cy="1506432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469CC672-5197-C2A3-9F18-404ACC2E6C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25105" y="2116782"/>
              <a:ext cx="633890" cy="424707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C36B116D-A152-51D2-1088-A0BAC23A5C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25105" y="2654183"/>
              <a:ext cx="633890" cy="424707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2635C837-A1FA-F3EF-0177-F6E174889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32629" y="3198507"/>
              <a:ext cx="633890" cy="424707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7C3E5319-F875-49A1-C3C3-4A1EFA58E1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50343" y="2122845"/>
              <a:ext cx="633890" cy="424707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9950CFC1-23F4-F21E-07D8-5DDCFB0456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733227" y="2116782"/>
              <a:ext cx="633890" cy="424707"/>
            </a:xfrm>
            <a:prstGeom prst="rect">
              <a:avLst/>
            </a:prstGeom>
          </p:spPr>
        </p:pic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488171D2-5415-BC72-BC66-99E85950C3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48417" y="2162607"/>
            <a:ext cx="633889" cy="627549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DA1DD6F7-1AC1-8B66-C2FD-5D72397ACBEB}"/>
              </a:ext>
            </a:extLst>
          </p:cNvPr>
          <p:cNvGrpSpPr/>
          <p:nvPr/>
        </p:nvGrpSpPr>
        <p:grpSpPr>
          <a:xfrm>
            <a:off x="6197596" y="2492671"/>
            <a:ext cx="1923838" cy="818411"/>
            <a:chOff x="6197596" y="2623297"/>
            <a:chExt cx="1923838" cy="818411"/>
          </a:xfrm>
        </p:grpSpPr>
        <p:pic>
          <p:nvPicPr>
            <p:cNvPr id="1026" name="Picture 2" descr="DiskStation® DS723+ | Synology Inc.">
              <a:extLst>
                <a:ext uri="{FF2B5EF4-FFF2-40B4-BE49-F238E27FC236}">
                  <a16:creationId xmlns:a16="http://schemas.microsoft.com/office/drawing/2014/main" id="{84F11B7E-A2B2-E2B4-831A-20CFFB3069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7596" y="2623297"/>
              <a:ext cx="1071262" cy="642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DiskStation® DS723+ | Synology Inc.">
              <a:extLst>
                <a:ext uri="{FF2B5EF4-FFF2-40B4-BE49-F238E27FC236}">
                  <a16:creationId xmlns:a16="http://schemas.microsoft.com/office/drawing/2014/main" id="{6B2528EC-C37C-655E-0CF2-5AC620AEBB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0172" y="2798951"/>
              <a:ext cx="1071262" cy="642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Graphic 3">
            <a:extLst>
              <a:ext uri="{FF2B5EF4-FFF2-40B4-BE49-F238E27FC236}">
                <a16:creationId xmlns:a16="http://schemas.microsoft.com/office/drawing/2014/main" id="{9B2147EF-93EB-EF62-5AAF-A2398E79348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64625" t="42417" r="27000" b="44997"/>
          <a:stretch/>
        </p:blipFill>
        <p:spPr>
          <a:xfrm>
            <a:off x="2600629" y="2511688"/>
            <a:ext cx="793734" cy="64275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2FAEC32-04E6-BE09-08B3-5641B0686CD2}"/>
              </a:ext>
            </a:extLst>
          </p:cNvPr>
          <p:cNvSpPr txBox="1"/>
          <p:nvPr/>
        </p:nvSpPr>
        <p:spPr>
          <a:xfrm>
            <a:off x="753762" y="1079879"/>
            <a:ext cx="1383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Engineering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0131B7D-2853-5004-B026-E79893B12222}"/>
              </a:ext>
            </a:extLst>
          </p:cNvPr>
          <p:cNvSpPr txBox="1"/>
          <p:nvPr/>
        </p:nvSpPr>
        <p:spPr>
          <a:xfrm>
            <a:off x="2375309" y="1079879"/>
            <a:ext cx="1383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 Sci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6CEFDA-1024-0260-89CE-7BE28515588E}"/>
              </a:ext>
            </a:extLst>
          </p:cNvPr>
          <p:cNvSpPr txBox="1"/>
          <p:nvPr/>
        </p:nvSpPr>
        <p:spPr>
          <a:xfrm>
            <a:off x="4171480" y="1079879"/>
            <a:ext cx="1383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Physics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8BB7551-E3D2-E935-B622-91CA8C66FC3E}"/>
              </a:ext>
            </a:extLst>
          </p:cNvPr>
          <p:cNvSpPr txBox="1"/>
          <p:nvPr/>
        </p:nvSpPr>
        <p:spPr>
          <a:xfrm>
            <a:off x="6359542" y="1079879"/>
            <a:ext cx="1383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Business</a:t>
            </a: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86AAC0E1-BB5E-DA80-6190-85A3EF6A3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6611" y="2608221"/>
            <a:ext cx="633890" cy="42470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611B792-F24B-E297-44A2-5D9CA67402D3}"/>
              </a:ext>
            </a:extLst>
          </p:cNvPr>
          <p:cNvSpPr txBox="1"/>
          <p:nvPr/>
        </p:nvSpPr>
        <p:spPr>
          <a:xfrm>
            <a:off x="10474916" y="1155427"/>
            <a:ext cx="1383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309CE258-CF88-D0F1-8CA7-8DE68D41B3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6611" y="2096517"/>
            <a:ext cx="633890" cy="424707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1DCD6B74-727A-E9F1-D978-7E025E196F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7851" y="1540324"/>
            <a:ext cx="633890" cy="424707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1057FA02-BB04-4F34-8EED-17E7928D18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66612" y="3178813"/>
            <a:ext cx="633889" cy="627549"/>
          </a:xfrm>
          <a:prstGeom prst="rect">
            <a:avLst/>
          </a:prstGeom>
        </p:spPr>
      </p:pic>
      <p:pic>
        <p:nvPicPr>
          <p:cNvPr id="21" name="Graphic 3">
            <a:extLst>
              <a:ext uri="{FF2B5EF4-FFF2-40B4-BE49-F238E27FC236}">
                <a16:creationId xmlns:a16="http://schemas.microsoft.com/office/drawing/2014/main" id="{61254778-4827-FF69-4869-4980E106D2E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64625" t="42417" r="27000" b="44997"/>
          <a:stretch/>
        </p:blipFill>
        <p:spPr>
          <a:xfrm>
            <a:off x="10743146" y="3878751"/>
            <a:ext cx="793734" cy="64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07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72 -0.0169 L -0.21107 0.0768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96" y="467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-0.28698 0.1229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49" y="613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-0.40365 0.0678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82" y="338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-0.0331 L -0.29063 0.0199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35" y="263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CCBC81-1C0F-9CDB-3F41-FAD6FF06B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367F296-F20C-FFB8-D673-C04797DA0A97}"/>
              </a:ext>
            </a:extLst>
          </p:cNvPr>
          <p:cNvGrpSpPr/>
          <p:nvPr/>
        </p:nvGrpSpPr>
        <p:grpSpPr>
          <a:xfrm>
            <a:off x="3684580" y="3306943"/>
            <a:ext cx="5087504" cy="772723"/>
            <a:chOff x="5864948" y="1157264"/>
            <a:chExt cx="4789715" cy="772723"/>
          </a:xfrm>
        </p:grpSpPr>
        <p:sp>
          <p:nvSpPr>
            <p:cNvPr id="8" name="Right Arrow 9">
              <a:extLst>
                <a:ext uri="{FF2B5EF4-FFF2-40B4-BE49-F238E27FC236}">
                  <a16:creationId xmlns:a16="http://schemas.microsoft.com/office/drawing/2014/main" id="{25694E22-D58E-3504-A8AC-24FBD30946FF}"/>
                </a:ext>
              </a:extLst>
            </p:cNvPr>
            <p:cNvSpPr/>
            <p:nvPr/>
          </p:nvSpPr>
          <p:spPr>
            <a:xfrm>
              <a:off x="5864948" y="1157264"/>
              <a:ext cx="4789715" cy="772723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2BD60B6-FFDE-83F7-4305-58D5589C43AE}"/>
                </a:ext>
              </a:extLst>
            </p:cNvPr>
            <p:cNvSpPr txBox="1"/>
            <p:nvPr/>
          </p:nvSpPr>
          <p:spPr>
            <a:xfrm>
              <a:off x="8229599" y="1367973"/>
              <a:ext cx="22497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Consolidated Backup</a:t>
              </a:r>
            </a:p>
          </p:txBody>
        </p:sp>
      </p:grpSp>
      <p:pic>
        <p:nvPicPr>
          <p:cNvPr id="10" name="Graphic 3">
            <a:extLst>
              <a:ext uri="{FF2B5EF4-FFF2-40B4-BE49-F238E27FC236}">
                <a16:creationId xmlns:a16="http://schemas.microsoft.com/office/drawing/2014/main" id="{68864179-AB0A-5040-3438-D0ADCEE7F4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4625" t="42417" r="27000" b="44997"/>
          <a:stretch/>
        </p:blipFill>
        <p:spPr>
          <a:xfrm>
            <a:off x="10734512" y="3887295"/>
            <a:ext cx="793734" cy="64275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EF09470-4242-D211-3ED5-DC361C4AC13D}"/>
              </a:ext>
            </a:extLst>
          </p:cNvPr>
          <p:cNvGrpSpPr/>
          <p:nvPr/>
        </p:nvGrpSpPr>
        <p:grpSpPr>
          <a:xfrm>
            <a:off x="3674854" y="1748683"/>
            <a:ext cx="5147916" cy="772723"/>
            <a:chOff x="5864948" y="1843064"/>
            <a:chExt cx="4846591" cy="77272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D19FEF1-75C5-FFC2-A220-4200F6CBDA8A}"/>
                </a:ext>
              </a:extLst>
            </p:cNvPr>
            <p:cNvSpPr txBox="1"/>
            <p:nvPr/>
          </p:nvSpPr>
          <p:spPr>
            <a:xfrm>
              <a:off x="7503886" y="2046904"/>
              <a:ext cx="32076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Automated Tiering &amp; Archive</a:t>
              </a:r>
            </a:p>
          </p:txBody>
        </p:sp>
        <p:sp>
          <p:nvSpPr>
            <p:cNvPr id="13" name="Right Arrow 1">
              <a:extLst>
                <a:ext uri="{FF2B5EF4-FFF2-40B4-BE49-F238E27FC236}">
                  <a16:creationId xmlns:a16="http://schemas.microsoft.com/office/drawing/2014/main" id="{64CF402E-81A4-D841-7774-64F124351DCE}"/>
                </a:ext>
              </a:extLst>
            </p:cNvPr>
            <p:cNvSpPr/>
            <p:nvPr/>
          </p:nvSpPr>
          <p:spPr>
            <a:xfrm>
              <a:off x="5864948" y="1843064"/>
              <a:ext cx="4789715" cy="772723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7CA774C-F965-A61B-1E18-C98BA17B1C6B}"/>
              </a:ext>
            </a:extLst>
          </p:cNvPr>
          <p:cNvGrpSpPr/>
          <p:nvPr/>
        </p:nvGrpSpPr>
        <p:grpSpPr>
          <a:xfrm>
            <a:off x="3678390" y="4112108"/>
            <a:ext cx="5087504" cy="772723"/>
            <a:chOff x="5864948" y="2566964"/>
            <a:chExt cx="4789715" cy="77272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A9E82B5-8039-B036-D372-96665ACE6FCF}"/>
                </a:ext>
              </a:extLst>
            </p:cNvPr>
            <p:cNvSpPr txBox="1"/>
            <p:nvPr/>
          </p:nvSpPr>
          <p:spPr>
            <a:xfrm>
              <a:off x="7735929" y="2763717"/>
              <a:ext cx="25657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S3 Storage Target</a:t>
              </a:r>
            </a:p>
          </p:txBody>
        </p:sp>
        <p:sp>
          <p:nvSpPr>
            <p:cNvPr id="16" name="Right Arrow 4">
              <a:extLst>
                <a:ext uri="{FF2B5EF4-FFF2-40B4-BE49-F238E27FC236}">
                  <a16:creationId xmlns:a16="http://schemas.microsoft.com/office/drawing/2014/main" id="{6D6C3554-0F0A-AC24-EB56-99C4D82FEA4A}"/>
                </a:ext>
              </a:extLst>
            </p:cNvPr>
            <p:cNvSpPr/>
            <p:nvPr/>
          </p:nvSpPr>
          <p:spPr>
            <a:xfrm>
              <a:off x="5864948" y="2566964"/>
              <a:ext cx="4789715" cy="772723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1493D2-F36A-EFF8-6FC1-FE61E692932F}"/>
              </a:ext>
            </a:extLst>
          </p:cNvPr>
          <p:cNvGrpSpPr/>
          <p:nvPr/>
        </p:nvGrpSpPr>
        <p:grpSpPr>
          <a:xfrm>
            <a:off x="3678391" y="4917273"/>
            <a:ext cx="5087504" cy="772723"/>
            <a:chOff x="5864948" y="3278164"/>
            <a:chExt cx="4789715" cy="77272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9087708-7FC6-224A-70F5-ECE249B63CCB}"/>
                </a:ext>
              </a:extLst>
            </p:cNvPr>
            <p:cNvSpPr txBox="1"/>
            <p:nvPr/>
          </p:nvSpPr>
          <p:spPr>
            <a:xfrm>
              <a:off x="6349563" y="3479077"/>
              <a:ext cx="39521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Glacier</a:t>
              </a:r>
            </a:p>
          </p:txBody>
        </p:sp>
        <p:sp>
          <p:nvSpPr>
            <p:cNvPr id="19" name="Right Arrow 5">
              <a:extLst>
                <a:ext uri="{FF2B5EF4-FFF2-40B4-BE49-F238E27FC236}">
                  <a16:creationId xmlns:a16="http://schemas.microsoft.com/office/drawing/2014/main" id="{0870DE55-2F4F-5C5A-C7AD-B3BDB13C92EE}"/>
                </a:ext>
              </a:extLst>
            </p:cNvPr>
            <p:cNvSpPr/>
            <p:nvPr/>
          </p:nvSpPr>
          <p:spPr>
            <a:xfrm>
              <a:off x="5864948" y="3278164"/>
              <a:ext cx="4789715" cy="772723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C121051-B82E-C0FD-BE9E-EB31B76562FB}"/>
              </a:ext>
            </a:extLst>
          </p:cNvPr>
          <p:cNvSpPr txBox="1"/>
          <p:nvPr/>
        </p:nvSpPr>
        <p:spPr>
          <a:xfrm>
            <a:off x="4193136" y="5119555"/>
            <a:ext cx="4197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On-Prem Glacier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1CBF52-0FED-1DBD-F1D6-CB9166FDCF2E}"/>
              </a:ext>
            </a:extLst>
          </p:cNvPr>
          <p:cNvSpPr txBox="1"/>
          <p:nvPr/>
        </p:nvSpPr>
        <p:spPr>
          <a:xfrm rot="19221654">
            <a:off x="3686747" y="3324619"/>
            <a:ext cx="1012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Vail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17111B-F9C1-AD66-7192-BBFDB86EE11E}"/>
              </a:ext>
            </a:extLst>
          </p:cNvPr>
          <p:cNvSpPr txBox="1"/>
          <p:nvPr/>
        </p:nvSpPr>
        <p:spPr>
          <a:xfrm rot="19221654">
            <a:off x="3308168" y="1690913"/>
            <a:ext cx="1769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StorCycle</a:t>
            </a:r>
            <a:endParaRPr lang="en-US" sz="2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62B906-FA35-9FDF-9B43-D1485953BAA8}"/>
              </a:ext>
            </a:extLst>
          </p:cNvPr>
          <p:cNvSpPr txBox="1"/>
          <p:nvPr/>
        </p:nvSpPr>
        <p:spPr>
          <a:xfrm rot="19221654">
            <a:off x="3721241" y="4135015"/>
            <a:ext cx="1012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Vail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2D1F3FE-FA39-2FBB-2DFF-0819AFDA250C}"/>
              </a:ext>
            </a:extLst>
          </p:cNvPr>
          <p:cNvSpPr txBox="1"/>
          <p:nvPr/>
        </p:nvSpPr>
        <p:spPr>
          <a:xfrm rot="19221654">
            <a:off x="3755736" y="4952520"/>
            <a:ext cx="1012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Vail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AC69A3C-FC9F-B691-ECF5-FBED931A6C8D}"/>
              </a:ext>
            </a:extLst>
          </p:cNvPr>
          <p:cNvGrpSpPr/>
          <p:nvPr/>
        </p:nvGrpSpPr>
        <p:grpSpPr>
          <a:xfrm>
            <a:off x="3684580" y="2532851"/>
            <a:ext cx="5087504" cy="772723"/>
            <a:chOff x="5864948" y="3278164"/>
            <a:chExt cx="4789715" cy="77272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4A4CB51-B87B-FDA0-E6CA-0FD8FEF4C66B}"/>
                </a:ext>
              </a:extLst>
            </p:cNvPr>
            <p:cNvSpPr txBox="1"/>
            <p:nvPr/>
          </p:nvSpPr>
          <p:spPr>
            <a:xfrm>
              <a:off x="6349563" y="3479077"/>
              <a:ext cx="39521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rgbClr val="000000"/>
                  </a:solidFill>
                  <a:latin typeface="Calibri" panose="020F0502020204030204"/>
                </a:rPr>
                <a:t>Media Archive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ight Arrow 5">
              <a:extLst>
                <a:ext uri="{FF2B5EF4-FFF2-40B4-BE49-F238E27FC236}">
                  <a16:creationId xmlns:a16="http://schemas.microsoft.com/office/drawing/2014/main" id="{77C4D7BF-93EF-AB56-DCA5-9FB78BFFEE02}"/>
                </a:ext>
              </a:extLst>
            </p:cNvPr>
            <p:cNvSpPr/>
            <p:nvPr/>
          </p:nvSpPr>
          <p:spPr>
            <a:xfrm>
              <a:off x="5864948" y="3278164"/>
              <a:ext cx="4789715" cy="772723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DB2AB61-BA7D-FAFC-5B0C-0806B5941E49}"/>
              </a:ext>
            </a:extLst>
          </p:cNvPr>
          <p:cNvSpPr txBox="1"/>
          <p:nvPr/>
        </p:nvSpPr>
        <p:spPr>
          <a:xfrm rot="19221654">
            <a:off x="3761925" y="2509106"/>
            <a:ext cx="1012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Rio</a:t>
            </a:r>
          </a:p>
        </p:txBody>
      </p:sp>
    </p:spTree>
    <p:extLst>
      <p:ext uri="{BB962C8B-B14F-4D97-AF65-F5344CB8AC3E}">
        <p14:creationId xmlns:p14="http://schemas.microsoft.com/office/powerpoint/2010/main" val="103360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20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084392" y="1287049"/>
            <a:ext cx="3427914" cy="4080680"/>
          </a:xfrm>
          <a:prstGeom prst="rect">
            <a:avLst/>
          </a:prstGeom>
          <a:gradFill flip="none" rotWithShape="1">
            <a:gsLst>
              <a:gs pos="63000">
                <a:schemeClr val="bg2">
                  <a:lumMod val="90000"/>
                </a:schemeClr>
              </a:gs>
              <a:gs pos="42000">
                <a:schemeClr val="bg2">
                  <a:lumMod val="90000"/>
                </a:schemeClr>
              </a:gs>
              <a:gs pos="58000">
                <a:schemeClr val="bg1">
                  <a:lumMod val="85000"/>
                  <a:shade val="30000"/>
                  <a:satMod val="115000"/>
                </a:schemeClr>
              </a:gs>
              <a:gs pos="17000">
                <a:schemeClr val="tx1">
                  <a:lumMod val="85000"/>
                  <a:lumOff val="15000"/>
                </a:schemeClr>
              </a:gs>
              <a:gs pos="96000">
                <a:schemeClr val="bg2">
                  <a:lumMod val="25000"/>
                </a:schemeClr>
              </a:gs>
              <a:gs pos="29000">
                <a:schemeClr val="bg2">
                  <a:lumMod val="50000"/>
                </a:schemeClr>
              </a:gs>
              <a:gs pos="75000">
                <a:schemeClr val="bg2">
                  <a:lumMod val="50000"/>
                </a:schemeClr>
              </a:gs>
            </a:gsLst>
            <a:lin ang="5400000" scaled="0"/>
            <a:tileRect/>
          </a:gra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305" y="706874"/>
            <a:ext cx="6260525" cy="5486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982" y="1145316"/>
            <a:ext cx="2826783" cy="30984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473" y="1226004"/>
            <a:ext cx="2827976" cy="23816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997" y="3708249"/>
            <a:ext cx="3579513" cy="2086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810" y="3242081"/>
            <a:ext cx="2321081" cy="12194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03" y="901427"/>
            <a:ext cx="3635332" cy="5058383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2685083" y="1762658"/>
            <a:ext cx="3116864" cy="2720482"/>
            <a:chOff x="6332975" y="2985198"/>
            <a:chExt cx="3116864" cy="2720482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30" t="30900" b="40255"/>
            <a:stretch/>
          </p:blipFill>
          <p:spPr>
            <a:xfrm>
              <a:off x="7533733" y="3819210"/>
              <a:ext cx="1916106" cy="784746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70" t="58579"/>
            <a:stretch/>
          </p:blipFill>
          <p:spPr>
            <a:xfrm>
              <a:off x="7451679" y="4578823"/>
              <a:ext cx="1908820" cy="1126857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235"/>
            <a:stretch/>
          </p:blipFill>
          <p:spPr>
            <a:xfrm>
              <a:off x="6332975" y="2985198"/>
              <a:ext cx="1118704" cy="2720482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2"/>
          <a:stretch/>
        </p:blipFill>
        <p:spPr>
          <a:xfrm>
            <a:off x="979670" y="1226004"/>
            <a:ext cx="2966179" cy="4662534"/>
          </a:xfrm>
          <a:prstGeom prst="rect">
            <a:avLst/>
          </a:prstGeom>
        </p:spPr>
      </p:pic>
      <p:sp>
        <p:nvSpPr>
          <p:cNvPr id="14" name="Title 9"/>
          <p:cNvSpPr txBox="1">
            <a:spLocks/>
          </p:cNvSpPr>
          <p:nvPr/>
        </p:nvSpPr>
        <p:spPr>
          <a:xfrm>
            <a:off x="691703" y="228519"/>
            <a:ext cx="10515600" cy="1325563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StorCycle Basic Architecture</a:t>
            </a:r>
          </a:p>
        </p:txBody>
      </p:sp>
    </p:spTree>
    <p:extLst>
      <p:ext uri="{BB962C8B-B14F-4D97-AF65-F5344CB8AC3E}">
        <p14:creationId xmlns:p14="http://schemas.microsoft.com/office/powerpoint/2010/main" val="317227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A06CB2D-CCDE-E43B-F7D8-2456676D994A}"/>
              </a:ext>
            </a:extLst>
          </p:cNvPr>
          <p:cNvSpPr txBox="1">
            <a:spLocks/>
          </p:cNvSpPr>
          <p:nvPr/>
        </p:nvSpPr>
        <p:spPr>
          <a:xfrm>
            <a:off x="6209244" y="625902"/>
            <a:ext cx="4014361" cy="821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>Top 4 Reasons to Use </a:t>
            </a:r>
            <a:r>
              <a:rPr lang="en-US" sz="2800" b="1" dirty="0">
                <a:latin typeface="Arial"/>
                <a:cs typeface="Arial"/>
              </a:rPr>
              <a:t>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>n-Prem Glacier 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6767261-91E1-1F95-7A79-61593B1EC9A1}"/>
              </a:ext>
            </a:extLst>
          </p:cNvPr>
          <p:cNvSpPr txBox="1">
            <a:spLocks/>
          </p:cNvSpPr>
          <p:nvPr/>
        </p:nvSpPr>
        <p:spPr>
          <a:xfrm>
            <a:off x="6209244" y="1647891"/>
            <a:ext cx="5563656" cy="419443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900"/>
              </a:spcAft>
              <a:buSzPct val="110000"/>
              <a:buFont typeface="+mj-lt"/>
              <a:buAutoNum type="arabicPeriod"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Greater ROI versus the public cloud</a:t>
            </a:r>
          </a:p>
          <a:p>
            <a:pPr lvl="1">
              <a:spcAft>
                <a:spcPts val="900"/>
              </a:spcAft>
              <a:buSzPct val="110000"/>
              <a:defRPr/>
            </a:pPr>
            <a:r>
              <a:rPr lang="en-US" sz="1600" dirty="0">
                <a:latin typeface="Arial"/>
                <a:cs typeface="Arial"/>
              </a:rPr>
              <a:t>One cost vs forever, Egress</a:t>
            </a:r>
          </a:p>
          <a:p>
            <a:pPr lvl="1">
              <a:spcAft>
                <a:spcPts val="900"/>
              </a:spcAft>
              <a:buSzPct val="110000"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Glacier Disk (Spin Down)</a:t>
            </a:r>
          </a:p>
          <a:p>
            <a:pPr lvl="1">
              <a:spcAft>
                <a:spcPts val="900"/>
              </a:spcAft>
              <a:buSzPct val="110000"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Glacier Tape - Long term preservation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900"/>
              </a:spcAft>
              <a:buClrTx/>
              <a:buSzPct val="110000"/>
              <a:buFont typeface="+mj-lt"/>
              <a:buAutoNum type="arabicPeriod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Ransomware resiliency </a:t>
            </a:r>
          </a:p>
          <a:p>
            <a:pPr lvl="1">
              <a:spcBef>
                <a:spcPts val="1000"/>
              </a:spcBef>
              <a:spcAft>
                <a:spcPts val="900"/>
              </a:spcAft>
              <a:buSzPct val="110000"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Disaster recovery,</a:t>
            </a:r>
            <a:r>
              <a:rPr kumimoji="0" lang="en-US" sz="1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Object Locking, Access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 </a:t>
            </a:r>
          </a:p>
          <a:p>
            <a:pPr marL="457200" indent="-457200">
              <a:spcAft>
                <a:spcPts val="900"/>
              </a:spcAft>
              <a:buSzPct val="110000"/>
              <a:buFont typeface="+mj-lt"/>
              <a:buAutoNum type="arabicPeriod"/>
              <a:defRPr/>
            </a:pPr>
            <a:r>
              <a:rPr lang="en-US" sz="2000" dirty="0">
                <a:latin typeface="Arial"/>
                <a:cs typeface="Arial"/>
                <a:sym typeface="Arial"/>
              </a:rPr>
              <a:t>Data </a:t>
            </a:r>
            <a:r>
              <a:rPr lang="en-US" sz="2000" dirty="0">
                <a:latin typeface="Arial"/>
                <a:cs typeface="Arial"/>
              </a:rPr>
              <a:t>sovereignty </a:t>
            </a:r>
          </a:p>
          <a:p>
            <a:pPr lvl="1">
              <a:spcAft>
                <a:spcPts val="900"/>
              </a:spcAft>
              <a:buSzPct val="110000"/>
              <a:defRPr/>
            </a:pPr>
            <a:r>
              <a:rPr lang="en-US" sz="1600" dirty="0">
                <a:latin typeface="Arial"/>
                <a:cs typeface="Arial"/>
              </a:rPr>
              <a:t>Flexibility - Cloud Lock-in - ownership</a:t>
            </a:r>
          </a:p>
          <a:p>
            <a:pPr lvl="1">
              <a:spcAft>
                <a:spcPts val="900"/>
              </a:spcAft>
              <a:buSzPct val="110000"/>
              <a:defRPr/>
            </a:pPr>
            <a:r>
              <a:rPr lang="en-US" sz="1600" dirty="0">
                <a:latin typeface="Arial"/>
                <a:cs typeface="Arial"/>
              </a:rPr>
              <a:t>Cloud Now or Later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900"/>
              </a:spcAft>
              <a:buClrTx/>
              <a:buSzPct val="110000"/>
              <a:buFont typeface="+mj-lt"/>
              <a:buAutoNum type="arabicPeriod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Data governance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200" indent="-457200">
              <a:spcAft>
                <a:spcPts val="900"/>
              </a:spcAft>
              <a:buSzPct val="110000"/>
              <a:buFont typeface="+mj-lt"/>
              <a:buAutoNum type="arabicPeriod"/>
              <a:defRPr/>
            </a:pPr>
            <a:endParaRPr lang="en-US" sz="2000" dirty="0">
              <a:latin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900"/>
              </a:spcAft>
              <a:buClrTx/>
              <a:buSzPct val="110000"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900"/>
              </a:spcAft>
              <a:buClrTx/>
              <a:buSzPct val="110000"/>
              <a:buFont typeface="+mj-lt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C73C12F-8ECB-7FA0-08E6-6E5272318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0" y="625902"/>
            <a:ext cx="5723467" cy="59781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Why Object Storage (S3)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92C5F58-9B89-4301-7938-DDAC9C71B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0" y="1404692"/>
            <a:ext cx="5723467" cy="419555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Scalability</a:t>
            </a:r>
          </a:p>
          <a:p>
            <a:endParaRPr lang="en-US" sz="24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Protection - Ransomware</a:t>
            </a:r>
          </a:p>
          <a:p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Protection - Multi-copies</a:t>
            </a:r>
          </a:p>
          <a:p>
            <a:endParaRPr lang="en-US" sz="24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Sharing - Multi-Site</a:t>
            </a:r>
          </a:p>
          <a:p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Sharing - Multi-Node</a:t>
            </a:r>
          </a:p>
          <a:p>
            <a:endParaRPr lang="en-US" sz="24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Cost - Simple, multi-copy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009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0637A6-4596-94C2-267A-2D6B9CE8E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0"/>
            <a:ext cx="10972800" cy="609600"/>
          </a:xfrm>
        </p:spPr>
        <p:txBody>
          <a:bodyPr anchor="t"/>
          <a:lstStyle/>
          <a:p>
            <a:r>
              <a:rPr lang="en-US" dirty="0">
                <a:latin typeface="Arial"/>
                <a:cs typeface="Arial"/>
              </a:rPr>
              <a:t>On-Prem </a:t>
            </a:r>
            <a:r>
              <a:rPr lang="en-US">
                <a:latin typeface="Arial"/>
                <a:cs typeface="Arial"/>
              </a:rPr>
              <a:t>and Cloud Collaboration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3426AC-3003-4123-2C6B-CDBBB2EFEE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06790"/>
            <a:ext cx="3145277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b="1" dirty="0">
                <a:latin typeface="Arial"/>
                <a:cs typeface="Arial"/>
              </a:rPr>
              <a:t>Sharing</a:t>
            </a:r>
            <a:endParaRPr lang="en-US" sz="1800" b="1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latin typeface="Arial"/>
                <a:cs typeface="Arial"/>
              </a:rPr>
              <a:t>Simple open source systems like </a:t>
            </a:r>
            <a:r>
              <a:rPr lang="en-US" sz="1600" dirty="0" err="1">
                <a:latin typeface="Arial"/>
                <a:cs typeface="Arial"/>
              </a:rPr>
              <a:t>OwnCloud</a:t>
            </a:r>
            <a:r>
              <a:rPr lang="en-US" sz="1600" dirty="0">
                <a:latin typeface="Arial"/>
                <a:cs typeface="Arial"/>
              </a:rPr>
              <a:t> allow on prem mass collaboration with an S3 backend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latin typeface="Arial"/>
                <a:cs typeface="Arial"/>
              </a:rPr>
              <a:t>Full cloud collaboration out-of-data-path</a:t>
            </a:r>
            <a:endParaRPr lang="en-US" sz="16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1600" dirty="0">
              <a:latin typeface="Arial"/>
              <a:cs typeface="Arial"/>
            </a:endParaRPr>
          </a:p>
          <a:p>
            <a:pPr marL="4572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b="1" dirty="0">
                <a:latin typeface="Arial"/>
                <a:cs typeface="Arial"/>
              </a:rPr>
              <a:t>File vs Object</a:t>
            </a:r>
          </a:p>
          <a:p>
            <a:pPr defTabSz="7143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 err="1">
                <a:latin typeface="Arial"/>
                <a:cs typeface="Arial"/>
              </a:rPr>
              <a:t>OwnCloud</a:t>
            </a:r>
            <a:r>
              <a:rPr lang="en-US" sz="1600" dirty="0">
                <a:latin typeface="Arial"/>
                <a:cs typeface="Arial"/>
              </a:rPr>
              <a:t>, </a:t>
            </a:r>
            <a:r>
              <a:rPr lang="en-US" sz="1600" dirty="0" err="1">
                <a:latin typeface="Arial"/>
                <a:cs typeface="Arial"/>
              </a:rPr>
              <a:t>MountainDuck</a:t>
            </a:r>
            <a:r>
              <a:rPr lang="en-US" sz="1600" dirty="0">
                <a:latin typeface="Arial"/>
                <a:cs typeface="Arial"/>
              </a:rPr>
              <a:t>, </a:t>
            </a:r>
            <a:r>
              <a:rPr lang="en-US" sz="1600" dirty="0" err="1">
                <a:latin typeface="Arial"/>
                <a:cs typeface="Arial"/>
              </a:rPr>
              <a:t>StorCycle</a:t>
            </a:r>
            <a:r>
              <a:rPr lang="en-US" sz="1600" dirty="0">
                <a:latin typeface="Arial"/>
                <a:cs typeface="Arial"/>
              </a:rPr>
              <a:t> bridge the gap as users adapt to new workflows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1600" dirty="0">
              <a:latin typeface="Arial"/>
              <a:cs typeface="Arial"/>
            </a:endParaRPr>
          </a:p>
          <a:p>
            <a:pPr marL="4572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1800" b="1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1600" dirty="0">
              <a:latin typeface="Arial"/>
              <a:cs typeface="Arial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92F2E5-A068-538E-69A9-2292F88DE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5980" y="1806790"/>
            <a:ext cx="3334425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b="1" dirty="0">
                <a:latin typeface="Arial"/>
                <a:cs typeface="Arial"/>
              </a:rPr>
              <a:t>Scalability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latin typeface="Arial"/>
                <a:cs typeface="Arial"/>
              </a:rPr>
              <a:t>Spectra partnership with </a:t>
            </a:r>
            <a:r>
              <a:rPr lang="en-US" sz="1600" dirty="0" err="1">
                <a:latin typeface="Arial"/>
                <a:cs typeface="Arial"/>
              </a:rPr>
              <a:t>Arcitecta</a:t>
            </a:r>
            <a:r>
              <a:rPr lang="en-US" sz="1600" dirty="0">
                <a:latin typeface="Arial"/>
                <a:cs typeface="Arial"/>
              </a:rPr>
              <a:t> allows seamless scalability of primary storage to hundreds of PB, HA, and single namespace locally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1800" b="1" dirty="0"/>
          </a:p>
          <a:p>
            <a:pPr marL="4572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b="1" dirty="0">
                <a:latin typeface="Arial"/>
                <a:cs typeface="Arial"/>
              </a:rPr>
              <a:t>Multi-site replication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latin typeface="Arial"/>
                <a:cs typeface="Arial"/>
              </a:rPr>
              <a:t>Consider using the existing tape as an alternate DR storage location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latin typeface="Arial"/>
                <a:cs typeface="Arial"/>
              </a:rPr>
              <a:t>BlackPearl S3 can present the library as a Glacier target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16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CFD5C9-6D7E-D8EA-5E0B-A0E88597465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45584" y="1806790"/>
            <a:ext cx="3406987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b="1" dirty="0">
                <a:latin typeface="Arial"/>
                <a:cs typeface="Arial"/>
              </a:rPr>
              <a:t>Quotas and tracking</a:t>
            </a:r>
          </a:p>
          <a:p>
            <a:pPr marL="227965" indent="-22796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latin typeface="Arial"/>
                <a:cs typeface="Arial"/>
              </a:rPr>
              <a:t>Simple bucket tracking allows real time chargeback scripting using BlackPearl</a:t>
            </a:r>
          </a:p>
          <a:p>
            <a:pPr marL="227965" indent="-22796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latin typeface="Arial"/>
                <a:cs typeface="Arial"/>
              </a:rPr>
              <a:t>Roadmap includes full quota management system </a:t>
            </a:r>
            <a:endParaRPr lang="en-US" sz="1800" b="1" dirty="0"/>
          </a:p>
          <a:p>
            <a:pPr marL="4572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1800" b="1" dirty="0">
              <a:latin typeface="Arial"/>
              <a:cs typeface="Arial"/>
            </a:endParaRPr>
          </a:p>
          <a:p>
            <a:pPr marL="4572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b="1" dirty="0">
                <a:latin typeface="Arial"/>
                <a:cs typeface="Arial"/>
              </a:rPr>
              <a:t>  Cloud now or later</a:t>
            </a:r>
          </a:p>
          <a:p>
            <a:pPr marL="227965" indent="-22796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latin typeface="Arial"/>
                <a:cs typeface="Arial"/>
              </a:rPr>
              <a:t>Spectra data management allows seamless migration, hybrid collaboration, or full moves to or between clouds. Use the cloud judiciously and prepare for change</a:t>
            </a:r>
            <a:endParaRPr lang="en-US" dirty="0"/>
          </a:p>
          <a:p>
            <a:pPr marL="227965" indent="-22796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1600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B271CF4-0900-CBBD-1176-0F8512D98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35276" y="1609776"/>
            <a:ext cx="506848" cy="553997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64053E6E-D6FA-3204-ACF5-7A7B514688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3356" y="1598027"/>
            <a:ext cx="499297" cy="553997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FA9EE13F-342C-7ED4-F8A0-ADA9F9BFDB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45584" y="1609776"/>
            <a:ext cx="407658" cy="553997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1AF610CE-FDD8-24C5-FCEA-0C56BEDA9E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3356" y="4186085"/>
            <a:ext cx="433749" cy="553997"/>
          </a:xfrm>
          <a:prstGeom prst="rect">
            <a:avLst/>
          </a:prstGeom>
        </p:spPr>
      </p:pic>
      <p:pic>
        <p:nvPicPr>
          <p:cNvPr id="2" name="Graphic 7">
            <a:extLst>
              <a:ext uri="{FF2B5EF4-FFF2-40B4-BE49-F238E27FC236}">
                <a16:creationId xmlns:a16="http://schemas.microsoft.com/office/drawing/2014/main" id="{921C9A2D-C89E-7F84-CB4F-37164908607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146161" y="4019187"/>
            <a:ext cx="560070" cy="558165"/>
          </a:xfrm>
          <a:prstGeom prst="rect">
            <a:avLst/>
          </a:prstGeom>
        </p:spPr>
      </p:pic>
      <p:sp>
        <p:nvSpPr>
          <p:cNvPr id="3" name="Freeform: Shape 13">
            <a:extLst>
              <a:ext uri="{FF2B5EF4-FFF2-40B4-BE49-F238E27FC236}">
                <a16:creationId xmlns:a16="http://schemas.microsoft.com/office/drawing/2014/main" id="{29FF8147-7825-FE89-77FB-72C85E896F06}"/>
              </a:ext>
            </a:extLst>
          </p:cNvPr>
          <p:cNvSpPr/>
          <p:nvPr/>
        </p:nvSpPr>
        <p:spPr>
          <a:xfrm>
            <a:off x="7697502" y="4078238"/>
            <a:ext cx="703821" cy="384845"/>
          </a:xfrm>
          <a:custGeom>
            <a:avLst/>
            <a:gdLst>
              <a:gd name="connsiteX0" fmla="*/ 348069 w 449241"/>
              <a:gd name="connsiteY0" fmla="*/ 86169 h 289689"/>
              <a:gd name="connsiteX1" fmla="*/ 396585 w 449241"/>
              <a:gd name="connsiteY1" fmla="*/ 132931 h 289689"/>
              <a:gd name="connsiteX2" fmla="*/ 396663 w 449241"/>
              <a:gd name="connsiteY2" fmla="*/ 134789 h 289689"/>
              <a:gd name="connsiteX3" fmla="*/ 398394 w 449241"/>
              <a:gd name="connsiteY3" fmla="*/ 135436 h 289689"/>
              <a:gd name="connsiteX4" fmla="*/ 449241 w 449241"/>
              <a:gd name="connsiteY4" fmla="*/ 209829 h 289689"/>
              <a:gd name="connsiteX5" fmla="*/ 369401 w 449241"/>
              <a:gd name="connsiteY5" fmla="*/ 289689 h 289689"/>
              <a:gd name="connsiteX6" fmla="*/ 105342 w 449241"/>
              <a:gd name="connsiteY6" fmla="*/ 289689 h 289689"/>
              <a:gd name="connsiteX7" fmla="*/ 51951 w 449241"/>
              <a:gd name="connsiteY7" fmla="*/ 275186 h 289689"/>
              <a:gd name="connsiteX8" fmla="*/ 0 w 449241"/>
              <a:gd name="connsiteY8" fmla="*/ 184446 h 289689"/>
              <a:gd name="connsiteX9" fmla="*/ 105342 w 449241"/>
              <a:gd name="connsiteY9" fmla="*/ 79238 h 289689"/>
              <a:gd name="connsiteX10" fmla="*/ 107305 w 449241"/>
              <a:gd name="connsiteY10" fmla="*/ 79238 h 289689"/>
              <a:gd name="connsiteX11" fmla="*/ 108199 w 449241"/>
              <a:gd name="connsiteY11" fmla="*/ 77408 h 289689"/>
              <a:gd name="connsiteX12" fmla="*/ 219205 w 449241"/>
              <a:gd name="connsiteY12" fmla="*/ 0 h 289689"/>
              <a:gd name="connsiteX13" fmla="*/ 332850 w 449241"/>
              <a:gd name="connsiteY13" fmla="*/ 85606 h 289689"/>
              <a:gd name="connsiteX14" fmla="*/ 333600 w 449241"/>
              <a:gd name="connsiteY14" fmla="*/ 88246 h 289689"/>
              <a:gd name="connsiteX15" fmla="*/ 336239 w 449241"/>
              <a:gd name="connsiteY15" fmla="*/ 87563 h 289689"/>
              <a:gd name="connsiteX16" fmla="*/ 348069 w 449241"/>
              <a:gd name="connsiteY16" fmla="*/ 86169 h 289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9241" h="289689">
                <a:moveTo>
                  <a:pt x="348069" y="86169"/>
                </a:moveTo>
                <a:cubicBezTo>
                  <a:pt x="374306" y="86169"/>
                  <a:pt x="395614" y="106714"/>
                  <a:pt x="396585" y="132931"/>
                </a:cubicBezTo>
                <a:lnTo>
                  <a:pt x="396663" y="134789"/>
                </a:lnTo>
                <a:lnTo>
                  <a:pt x="398394" y="135436"/>
                </a:lnTo>
                <a:cubicBezTo>
                  <a:pt x="428801" y="147246"/>
                  <a:pt x="449241" y="177129"/>
                  <a:pt x="449241" y="209829"/>
                </a:cubicBezTo>
                <a:cubicBezTo>
                  <a:pt x="449241" y="253874"/>
                  <a:pt x="413425" y="289689"/>
                  <a:pt x="369401" y="289689"/>
                </a:cubicBezTo>
                <a:lnTo>
                  <a:pt x="105342" y="289689"/>
                </a:lnTo>
                <a:cubicBezTo>
                  <a:pt x="86440" y="289689"/>
                  <a:pt x="67975" y="284677"/>
                  <a:pt x="51951" y="275186"/>
                </a:cubicBezTo>
                <a:cubicBezTo>
                  <a:pt x="19904" y="256418"/>
                  <a:pt x="0" y="221658"/>
                  <a:pt x="0" y="184446"/>
                </a:cubicBezTo>
                <a:cubicBezTo>
                  <a:pt x="0" y="126428"/>
                  <a:pt x="47247" y="79238"/>
                  <a:pt x="105342" y="79238"/>
                </a:cubicBezTo>
                <a:lnTo>
                  <a:pt x="107305" y="79238"/>
                </a:lnTo>
                <a:cubicBezTo>
                  <a:pt x="107305" y="79238"/>
                  <a:pt x="108199" y="77408"/>
                  <a:pt x="108199" y="77408"/>
                </a:cubicBezTo>
                <a:cubicBezTo>
                  <a:pt x="125263" y="31111"/>
                  <a:pt x="169878" y="0"/>
                  <a:pt x="219205" y="0"/>
                </a:cubicBezTo>
                <a:cubicBezTo>
                  <a:pt x="271702" y="0"/>
                  <a:pt x="318449" y="35200"/>
                  <a:pt x="332850" y="85606"/>
                </a:cubicBezTo>
                <a:lnTo>
                  <a:pt x="333600" y="88246"/>
                </a:lnTo>
                <a:lnTo>
                  <a:pt x="336239" y="87563"/>
                </a:lnTo>
                <a:cubicBezTo>
                  <a:pt x="339849" y="86648"/>
                  <a:pt x="343836" y="86169"/>
                  <a:pt x="348069" y="86169"/>
                </a:cubicBezTo>
                <a:close/>
              </a:path>
            </a:pathLst>
          </a:custGeom>
          <a:solidFill>
            <a:schemeClr val="bg1"/>
          </a:solidFill>
          <a:ln w="9525" cap="rnd">
            <a:solidFill>
              <a:srgbClr val="344154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397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B3930-FC8A-7C82-EAA7-8F2C7615E9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909CFE-5BF3-F69F-0B29-B78A419E8F4D}"/>
              </a:ext>
            </a:extLst>
          </p:cNvPr>
          <p:cNvSpPr txBox="1"/>
          <p:nvPr/>
        </p:nvSpPr>
        <p:spPr>
          <a:xfrm>
            <a:off x="3190240" y="4094480"/>
            <a:ext cx="6319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Contact Dave Fitch</a:t>
            </a:r>
          </a:p>
          <a:p>
            <a:r>
              <a:rPr lang="en-US" sz="3200" dirty="0">
                <a:solidFill>
                  <a:schemeClr val="bg1"/>
                </a:solidFill>
              </a:rPr>
              <a:t>217-553-8001</a:t>
            </a:r>
          </a:p>
          <a:p>
            <a:r>
              <a:rPr lang="en-US" sz="3200" dirty="0">
                <a:solidFill>
                  <a:schemeClr val="bg1"/>
                </a:solidFill>
              </a:rPr>
              <a:t>davef@spectralogic.com</a:t>
            </a:r>
          </a:p>
        </p:txBody>
      </p:sp>
    </p:spTree>
    <p:extLst>
      <p:ext uri="{BB962C8B-B14F-4D97-AF65-F5344CB8AC3E}">
        <p14:creationId xmlns:p14="http://schemas.microsoft.com/office/powerpoint/2010/main" val="45234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4224" y="5348406"/>
            <a:ext cx="11311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4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design, engineering, and support is in Boulder, CO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4224" y="6394549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4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273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8"/>
          <p:cNvSpPr>
            <a:spLocks noGrp="1"/>
          </p:cNvSpPr>
          <p:nvPr>
            <p:ph idx="1"/>
          </p:nvPr>
        </p:nvSpPr>
        <p:spPr>
          <a:xfrm>
            <a:off x="838200" y="1573780"/>
            <a:ext cx="4966252" cy="4351338"/>
          </a:xfrm>
        </p:spPr>
        <p:txBody>
          <a:bodyPr>
            <a:normAutofit fontScale="85000" lnSpcReduction="10000"/>
          </a:bodyPr>
          <a:lstStyle/>
          <a:p>
            <a:pPr marL="257175" indent="-257175">
              <a:spcAft>
                <a:spcPts val="900"/>
              </a:spcAft>
            </a:pPr>
            <a:r>
              <a:rPr lang="en-US" sz="2000" b="1" dirty="0"/>
              <a:t>43 year old company, </a:t>
            </a:r>
            <a:r>
              <a:rPr lang="en-US" sz="2000" b="1" u="sng" dirty="0"/>
              <a:t>privately held</a:t>
            </a:r>
          </a:p>
          <a:p>
            <a:pPr marL="257175" indent="-257175">
              <a:spcAft>
                <a:spcPts val="900"/>
              </a:spcAft>
            </a:pPr>
            <a:r>
              <a:rPr lang="en-US" sz="2000" b="1" dirty="0"/>
              <a:t>Focus on data storage and management</a:t>
            </a:r>
          </a:p>
          <a:p>
            <a:pPr marL="257175" indent="-257175">
              <a:spcAft>
                <a:spcPts val="900"/>
              </a:spcAft>
            </a:pPr>
            <a:r>
              <a:rPr lang="en-US" sz="2000" b="1" dirty="0"/>
              <a:t>125 Patents issued (and more pending)</a:t>
            </a:r>
          </a:p>
          <a:p>
            <a:pPr marL="257175" indent="-257175">
              <a:spcAft>
                <a:spcPts val="900"/>
              </a:spcAft>
            </a:pPr>
            <a:r>
              <a:rPr lang="en-US" sz="2000" b="1" dirty="0"/>
              <a:t>Consistent profitability</a:t>
            </a:r>
          </a:p>
          <a:p>
            <a:pPr marL="257175" indent="-257175">
              <a:spcAft>
                <a:spcPts val="900"/>
              </a:spcAft>
            </a:pPr>
            <a:r>
              <a:rPr lang="en-US" sz="2000" b="1" u="sng" dirty="0"/>
              <a:t>100% debt-free</a:t>
            </a:r>
            <a:r>
              <a:rPr lang="en-US" sz="2000" b="1" dirty="0"/>
              <a:t> </a:t>
            </a:r>
          </a:p>
          <a:p>
            <a:pPr marL="257175" indent="-257175">
              <a:spcAft>
                <a:spcPts val="900"/>
              </a:spcAft>
            </a:pPr>
            <a:r>
              <a:rPr lang="en-US" sz="2000" b="1" dirty="0"/>
              <a:t>450 Employees in 10 countries</a:t>
            </a:r>
          </a:p>
          <a:p>
            <a:pPr marL="257175" indent="-257175">
              <a:spcAft>
                <a:spcPts val="900"/>
              </a:spcAft>
            </a:pPr>
            <a:r>
              <a:rPr lang="en-US" sz="2000" b="1" dirty="0"/>
              <a:t>Design, Engineering, &amp; Support all in Boulder, CO</a:t>
            </a:r>
          </a:p>
          <a:p>
            <a:pPr marL="257175" indent="-257175">
              <a:spcAft>
                <a:spcPts val="900"/>
              </a:spcAft>
            </a:pPr>
            <a:r>
              <a:rPr lang="en-US" sz="2000" b="1" dirty="0"/>
              <a:t>History of innovation in secondary storage</a:t>
            </a:r>
          </a:p>
          <a:p>
            <a:pPr marL="714375" lvl="1" indent="-257175">
              <a:spcAft>
                <a:spcPts val="900"/>
              </a:spcAft>
            </a:pPr>
            <a:r>
              <a:rPr lang="en-US" sz="1600" b="1" dirty="0"/>
              <a:t>NAS, Object Storage, Tape, Hybrid Cloud</a:t>
            </a:r>
          </a:p>
          <a:p>
            <a:pPr marL="714375" lvl="1" indent="-257175">
              <a:spcAft>
                <a:spcPts val="900"/>
              </a:spcAft>
            </a:pPr>
            <a:endParaRPr lang="en-US" sz="1600" b="1" dirty="0"/>
          </a:p>
          <a:p>
            <a:pPr eaLnBrk="1" hangingPunct="1"/>
            <a:endParaRPr lang="en-US" sz="2000" b="1" dirty="0">
              <a:latin typeface="+mj-lt"/>
            </a:endParaRPr>
          </a:p>
          <a:p>
            <a:pPr eaLnBrk="1" hangingPunct="1"/>
            <a:endParaRPr lang="en-US" b="1" dirty="0">
              <a:latin typeface="+mj-lt"/>
            </a:endParaRPr>
          </a:p>
        </p:txBody>
      </p:sp>
      <p:sp>
        <p:nvSpPr>
          <p:cNvPr id="4" name="Title 4"/>
          <p:cNvSpPr>
            <a:spLocks noGrp="1"/>
          </p:cNvSpPr>
          <p:nvPr>
            <p:ph type="ctrTitle"/>
          </p:nvPr>
        </p:nvSpPr>
        <p:spPr>
          <a:xfrm>
            <a:off x="838199" y="514161"/>
            <a:ext cx="9896061" cy="807775"/>
          </a:xfrm>
        </p:spPr>
        <p:txBody>
          <a:bodyPr>
            <a:noAutofit/>
          </a:bodyPr>
          <a:lstStyle/>
          <a:p>
            <a:r>
              <a:rPr lang="en-US" sz="3400" dirty="0"/>
              <a:t>Spectra provides stability and consistency: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3722" y="2454049"/>
            <a:ext cx="6080289" cy="268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60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3FFC5-9DCB-0073-8D3E-9EC9B8ADF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41116"/>
            <a:ext cx="10972800" cy="607243"/>
          </a:xfrm>
        </p:spPr>
        <p:txBody>
          <a:bodyPr/>
          <a:lstStyle/>
          <a:p>
            <a:r>
              <a:rPr lang="en-US" dirty="0"/>
              <a:t>Whiteboard Presentation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E6507-DD33-FB25-3739-BEC69547F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55041"/>
            <a:ext cx="11196320" cy="5214804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Research institutions have a variety of storage on which data typically resides including:</a:t>
            </a:r>
          </a:p>
          <a:p>
            <a:pPr lvl="1"/>
            <a:r>
              <a:rPr lang="en-US" dirty="0"/>
              <a:t>NAS, SAN, Servers, USB drives, Instruments, </a:t>
            </a:r>
            <a:r>
              <a:rPr lang="en-US" dirty="0" err="1"/>
              <a:t>Lustre</a:t>
            </a:r>
            <a:r>
              <a:rPr lang="en-US" dirty="0"/>
              <a:t>, GPFS, Object storage</a:t>
            </a:r>
          </a:p>
          <a:p>
            <a:r>
              <a:rPr lang="en-US" dirty="0"/>
              <a:t>To properly archive data to lower cost tiers of storage and free up space on the production tier, it requires a:</a:t>
            </a:r>
          </a:p>
          <a:p>
            <a:pPr lvl="1"/>
            <a:r>
              <a:rPr lang="en-US" dirty="0"/>
              <a:t>Front end policy engine to decide what to move and when – by scanning CIFS or NFS shares</a:t>
            </a:r>
          </a:p>
          <a:p>
            <a:pPr lvl="1"/>
            <a:r>
              <a:rPr lang="en-US" dirty="0"/>
              <a:t>Back-end policy engine to decide where it goes – What storage mediums is it stored on, how many copies are made, how long does it live on each tier, what’s the long-term migration strategy?</a:t>
            </a:r>
          </a:p>
          <a:p>
            <a:r>
              <a:rPr lang="en-US" dirty="0"/>
              <a:t>Data can be moved to any combination of archive targets depending on the need of data set</a:t>
            </a:r>
          </a:p>
          <a:p>
            <a:pPr lvl="1"/>
            <a:r>
              <a:rPr lang="en-US" dirty="0"/>
              <a:t>Spinning disk, spin down disk, tape, cloud, or a geographically diverse location</a:t>
            </a:r>
          </a:p>
          <a:p>
            <a:pPr lvl="1"/>
            <a:r>
              <a:rPr lang="en-US" dirty="0"/>
              <a:t>Your “Bucket Policies” determine what combination of targets are used</a:t>
            </a:r>
          </a:p>
          <a:p>
            <a:pPr lvl="1"/>
            <a:r>
              <a:rPr lang="en-US" dirty="0"/>
              <a:t>These tiers truly imitate AWS Instant Retrieval, Flexible Retrieval and Deep archive but with quicker access &amp; lower cost</a:t>
            </a:r>
          </a:p>
          <a:p>
            <a:r>
              <a:rPr lang="en-US" dirty="0"/>
              <a:t>The original files are replaced with either a </a:t>
            </a:r>
            <a:r>
              <a:rPr lang="en-US" dirty="0" err="1"/>
              <a:t>symlink</a:t>
            </a:r>
            <a:r>
              <a:rPr lang="en-US" dirty="0"/>
              <a:t> (if moved to disk) or an html file (if moved to tape or cloud – using a restful interface so it doesn’t time out)</a:t>
            </a:r>
          </a:p>
          <a:p>
            <a:r>
              <a:rPr lang="en-US" dirty="0"/>
              <a:t>Files can be easily found and restored, or apps can easily be integrated so that PB’s of data appear to be accessible directly from the app. </a:t>
            </a:r>
          </a:p>
          <a:p>
            <a:r>
              <a:rPr lang="en-US" dirty="0"/>
              <a:t>Data can also be ingested into the archive policy engine via CLI, S3, Globus or about 30 other data mgt apps that have a direct integration</a:t>
            </a:r>
          </a:p>
          <a:p>
            <a:r>
              <a:rPr lang="en-US" dirty="0"/>
              <a:t>Spectra Logic can provide the front-end policy engine (</a:t>
            </a:r>
            <a:r>
              <a:rPr lang="en-US" dirty="0" err="1"/>
              <a:t>StorCycle</a:t>
            </a:r>
            <a:r>
              <a:rPr lang="en-US" dirty="0"/>
              <a:t>), back-end policy engine (Black Pearl), spinning or spin-down disk (on Black Pearl), tape archive and the complete solution except for the cloud storage itself.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544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77BBF-43A8-855B-C658-8445A0151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Actual Whiteboard from the CCS Summit</a:t>
            </a:r>
          </a:p>
        </p:txBody>
      </p:sp>
      <p:pic>
        <p:nvPicPr>
          <p:cNvPr id="5" name="Content Placeholder 4" descr="A whiteboard with writing on it&#10;&#10;Description automatically generated">
            <a:extLst>
              <a:ext uri="{FF2B5EF4-FFF2-40B4-BE49-F238E27FC236}">
                <a16:creationId xmlns:a16="http://schemas.microsoft.com/office/drawing/2014/main" id="{333F1DC0-A068-CE40-2F4E-60E1972A2D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86946" y="2072642"/>
            <a:ext cx="5378027" cy="4033520"/>
          </a:xfrm>
        </p:spPr>
      </p:pic>
    </p:spTree>
    <p:extLst>
      <p:ext uri="{BB962C8B-B14F-4D97-AF65-F5344CB8AC3E}">
        <p14:creationId xmlns:p14="http://schemas.microsoft.com/office/powerpoint/2010/main" val="1081838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B5634668-966D-34A4-816D-BF4A047FD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Challenge: Data </a:t>
            </a:r>
            <a:r>
              <a:rPr lang="en-US" dirty="0"/>
              <a:t>S</a:t>
            </a:r>
            <a:r>
              <a:rPr lang="en-US" sz="2800" b="1" dirty="0"/>
              <a:t>torage is </a:t>
            </a:r>
            <a:r>
              <a:rPr lang="en-US" dirty="0"/>
              <a:t>G</a:t>
            </a:r>
            <a:r>
              <a:rPr lang="en-US" sz="2800" b="1" dirty="0"/>
              <a:t>rowing </a:t>
            </a:r>
            <a:r>
              <a:rPr lang="en-US" dirty="0"/>
              <a:t>E</a:t>
            </a:r>
            <a:r>
              <a:rPr lang="en-US" sz="2800" b="1" dirty="0"/>
              <a:t>xponentially</a:t>
            </a:r>
          </a:p>
        </p:txBody>
      </p:sp>
      <p:sp>
        <p:nvSpPr>
          <p:cNvPr id="13" name="Content Placeholder 15">
            <a:extLst>
              <a:ext uri="{FF2B5EF4-FFF2-40B4-BE49-F238E27FC236}">
                <a16:creationId xmlns:a16="http://schemas.microsoft.com/office/drawing/2014/main" id="{15830D18-A61B-39A9-5B76-7808EB0BF3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91440" bIns="91440">
            <a:normAutofit/>
          </a:bodyPr>
          <a:lstStyle/>
          <a:p>
            <a:pPr marL="0" indent="0" algn="ctr">
              <a:buNone/>
            </a:pPr>
            <a:r>
              <a:rPr lang="en-US" sz="5400" b="1">
                <a:solidFill>
                  <a:srgbClr val="C00000"/>
                </a:solidFill>
              </a:rPr>
              <a:t>42%</a:t>
            </a:r>
            <a:r>
              <a:rPr lang="en-US" sz="5400" b="1">
                <a:solidFill>
                  <a:srgbClr val="E58E1A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2800" b="1"/>
              <a:t>Growth</a:t>
            </a:r>
          </a:p>
          <a:p>
            <a:pPr marL="0" indent="0" algn="ctr">
              <a:buNone/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Globally, the average enterprise organization saw </a:t>
            </a:r>
            <a:r>
              <a:rPr lang="en-US" sz="1800" b="1">
                <a:latin typeface="Arial" panose="020B0604020202020204" pitchFamily="34" charset="0"/>
                <a:cs typeface="Arial" panose="020B0604020202020204" pitchFamily="34" charset="0"/>
              </a:rPr>
              <a:t>data increase 42% 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over the last two years.</a:t>
            </a:r>
            <a:r>
              <a:rPr lang="en-US" sz="1800">
                <a:latin typeface="+mj-lt"/>
              </a:rPr>
              <a:t> </a:t>
            </a:r>
          </a:p>
          <a:p>
            <a:pPr marL="0" indent="0" algn="ctr">
              <a:buNone/>
            </a:pPr>
            <a:endParaRPr lang="en-US" sz="180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898D00-6AD6-F693-2454-F402EB39C3E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5400" b="1">
                <a:solidFill>
                  <a:srgbClr val="C00000"/>
                </a:solidFill>
              </a:rPr>
              <a:t>97%</a:t>
            </a:r>
            <a:r>
              <a:rPr lang="en-US" sz="5400" b="1">
                <a:solidFill>
                  <a:srgbClr val="E58E1A"/>
                </a:solidFill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b="1"/>
              <a:t>Unused</a:t>
            </a:r>
            <a:endParaRPr lang="en-US" sz="3200" b="1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800"/>
              <a:t>97% percent of data</a:t>
            </a:r>
            <a:br>
              <a:rPr lang="en-US" sz="1800"/>
            </a:br>
            <a:r>
              <a:rPr lang="en-US" sz="1800" b="1"/>
              <a:t>goes unused </a:t>
            </a:r>
            <a:r>
              <a:rPr lang="en-US" sz="1800"/>
              <a:t>and may not be able to be deleted.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000"/>
          </a:p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1F1A7-FEB6-5F86-7C7E-5037B84B2AD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5400" b="1">
                <a:solidFill>
                  <a:srgbClr val="C00000"/>
                </a:solidFill>
              </a:rPr>
              <a:t>68%</a:t>
            </a:r>
            <a:r>
              <a:rPr lang="en-US" sz="5400" b="1">
                <a:solidFill>
                  <a:srgbClr val="E58E1A"/>
                </a:solidFill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b="1"/>
              <a:t>Cost Concern</a:t>
            </a:r>
          </a:p>
          <a:p>
            <a:pPr marL="0" indent="0" algn="ctr">
              <a:buNone/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68% of companies report </a:t>
            </a:r>
            <a:r>
              <a:rPr lang="en-US" sz="1800" b="1">
                <a:latin typeface="Arial" panose="020B0604020202020204" pitchFamily="34" charset="0"/>
                <a:cs typeface="Arial" panose="020B0604020202020204" pitchFamily="34" charset="0"/>
              </a:rPr>
              <a:t>storage costs as their top concern 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with data storage.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000"/>
          </a:p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0110E4-DB7D-1011-F63F-02CACFC42E22}"/>
              </a:ext>
            </a:extLst>
          </p:cNvPr>
          <p:cNvSpPr txBox="1"/>
          <p:nvPr/>
        </p:nvSpPr>
        <p:spPr>
          <a:xfrm>
            <a:off x="125026" y="6309678"/>
            <a:ext cx="9357258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42 https://www.statista.com/statistics/1186304/total-enterprise-data-volume-location/#:~:text=From%202020%20to%202022%2C%20the,growth%20over%20these%20two%20years</a:t>
            </a: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/>
              </a:rPr>
              <a:t>.</a:t>
            </a: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68% - </a:t>
            </a: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https://www.lightedge.com/blog/the-data-explosion-and-hidden-data-storage-costs-in-the-cloud-could-object-storage-be-the-</a:t>
            </a: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ps://www.lightedge.com/blog/the-data-explosion-and-hidden-data-storage-costs-in-the-cloud-could-objentially%20rise</a:t>
            </a: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97 </a:t>
            </a: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https://www.replicon.com/blog/what-does-it-take-to-become-a-data-driven-organization/</a:t>
            </a: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3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C000F-E857-D3B7-B6B1-937EAC37B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1020" y="244790"/>
            <a:ext cx="7751379" cy="607243"/>
          </a:xfrm>
        </p:spPr>
        <p:txBody>
          <a:bodyPr/>
          <a:lstStyle/>
          <a:p>
            <a:r>
              <a:rPr lang="en-US" dirty="0"/>
              <a:t>Spectra’s Simple Portfolio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026DC32-BBEB-A4E7-82D6-5E00A893E5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005" y="5097710"/>
            <a:ext cx="1192836" cy="97130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68013CF-CC63-2ECB-9AD9-CAAD5DF230B1}"/>
              </a:ext>
            </a:extLst>
          </p:cNvPr>
          <p:cNvSpPr txBox="1"/>
          <p:nvPr/>
        </p:nvSpPr>
        <p:spPr>
          <a:xfrm rot="5400000">
            <a:off x="10546193" y="4806510"/>
            <a:ext cx="1635875" cy="523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BlackPearl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On-prem Glacier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02912FC-E529-9C2D-23F9-CFA5BAFB3B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639" y="2771585"/>
            <a:ext cx="2101887" cy="91244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1F20B0F-1A81-CB0D-B27F-3CCA6E1EC7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948" y="1614007"/>
            <a:ext cx="2101887" cy="91244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DD36F6A-5ADE-6DA1-2780-629F3E3777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947" y="2794220"/>
            <a:ext cx="2101887" cy="91244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DE4EE14-4F48-CAAE-35B2-7EC2EDAAEA5F}"/>
              </a:ext>
            </a:extLst>
          </p:cNvPr>
          <p:cNvSpPr txBox="1"/>
          <p:nvPr/>
        </p:nvSpPr>
        <p:spPr>
          <a:xfrm>
            <a:off x="9233340" y="1355756"/>
            <a:ext cx="930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46D9E7-119D-D522-5596-74A8D8ABD6F6}"/>
              </a:ext>
            </a:extLst>
          </p:cNvPr>
          <p:cNvSpPr txBox="1"/>
          <p:nvPr/>
        </p:nvSpPr>
        <p:spPr>
          <a:xfrm>
            <a:off x="8747992" y="2532734"/>
            <a:ext cx="1900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S3 Standard Disk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F5C1F16-F9EF-169C-EF08-86DD77A258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946" y="4047573"/>
            <a:ext cx="2101887" cy="91244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C7DE340-65DF-7291-9D5A-6F8C3D2E831A}"/>
              </a:ext>
            </a:extLst>
          </p:cNvPr>
          <p:cNvSpPr txBox="1"/>
          <p:nvPr/>
        </p:nvSpPr>
        <p:spPr>
          <a:xfrm>
            <a:off x="7208760" y="3754712"/>
            <a:ext cx="4373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S3 Infrequent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Access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/Glacier Instant Retrieval Disk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BFACE5B-946A-D167-9EAC-FD2CE729E170}"/>
              </a:ext>
            </a:extLst>
          </p:cNvPr>
          <p:cNvSpPr/>
          <p:nvPr/>
        </p:nvSpPr>
        <p:spPr>
          <a:xfrm>
            <a:off x="5318333" y="1355756"/>
            <a:ext cx="5575639" cy="372388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F7ACEE7-7959-E0A5-185C-51C54DD59A7C}"/>
              </a:ext>
            </a:extLst>
          </p:cNvPr>
          <p:cNvSpPr/>
          <p:nvPr/>
        </p:nvSpPr>
        <p:spPr>
          <a:xfrm>
            <a:off x="6951641" y="3763975"/>
            <a:ext cx="4807002" cy="2385540"/>
          </a:xfrm>
          <a:prstGeom prst="rect">
            <a:avLst/>
          </a:prstGeom>
          <a:noFill/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65D066C-E3F5-F8B6-A45A-8C485494071F}"/>
              </a:ext>
            </a:extLst>
          </p:cNvPr>
          <p:cNvSpPr txBox="1"/>
          <p:nvPr/>
        </p:nvSpPr>
        <p:spPr>
          <a:xfrm>
            <a:off x="909048" y="986424"/>
            <a:ext cx="2869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Standalone Software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1C0799E-A958-3E2C-0ABF-3E1AB6F192E4}"/>
              </a:ext>
            </a:extLst>
          </p:cNvPr>
          <p:cNvSpPr txBox="1"/>
          <p:nvPr/>
        </p:nvSpPr>
        <p:spPr>
          <a:xfrm>
            <a:off x="5838447" y="977912"/>
            <a:ext cx="2385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Platform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40E0CE0-DF02-CE2E-6510-FEBB4020AE4B}"/>
              </a:ext>
            </a:extLst>
          </p:cNvPr>
          <p:cNvSpPr txBox="1"/>
          <p:nvPr/>
        </p:nvSpPr>
        <p:spPr>
          <a:xfrm>
            <a:off x="8897005" y="975328"/>
            <a:ext cx="2385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Storage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499C0A-94E4-90DB-D12B-4D650832846A}"/>
              </a:ext>
            </a:extLst>
          </p:cNvPr>
          <p:cNvSpPr txBox="1"/>
          <p:nvPr/>
        </p:nvSpPr>
        <p:spPr>
          <a:xfrm>
            <a:off x="982848" y="1694310"/>
            <a:ext cx="41269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Vail</a:t>
            </a:r>
          </a:p>
          <a:p>
            <a:r>
              <a:rPr lang="en-US" i="1" dirty="0"/>
              <a:t>Multi-Cloud Data Management Software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3A6819-BC2F-6F66-2765-401501B6A9A7}"/>
              </a:ext>
            </a:extLst>
          </p:cNvPr>
          <p:cNvSpPr txBox="1"/>
          <p:nvPr/>
        </p:nvSpPr>
        <p:spPr>
          <a:xfrm>
            <a:off x="982848" y="2521010"/>
            <a:ext cx="41269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StorCycle</a:t>
            </a:r>
          </a:p>
          <a:p>
            <a:r>
              <a:rPr lang="en-US" i="1" dirty="0"/>
              <a:t>Digital Archive Software for Data at Scale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31BE8B-FFA6-1530-ADAA-9B629B06E867}"/>
              </a:ext>
            </a:extLst>
          </p:cNvPr>
          <p:cNvSpPr txBox="1"/>
          <p:nvPr/>
        </p:nvSpPr>
        <p:spPr>
          <a:xfrm>
            <a:off x="982848" y="3429000"/>
            <a:ext cx="4126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RioBroker</a:t>
            </a:r>
            <a:endParaRPr lang="en-US" sz="2800" b="1" dirty="0"/>
          </a:p>
          <a:p>
            <a:r>
              <a:rPr lang="en-US" i="1" dirty="0"/>
              <a:t>Data movement Software for Media &amp; Entertainment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A9CDAE-C296-EBD6-89B3-9A1B848AACDB}"/>
              </a:ext>
            </a:extLst>
          </p:cNvPr>
          <p:cNvSpPr txBox="1"/>
          <p:nvPr/>
        </p:nvSpPr>
        <p:spPr>
          <a:xfrm>
            <a:off x="6909313" y="4681361"/>
            <a:ext cx="145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Vail Software</a:t>
            </a:r>
          </a:p>
        </p:txBody>
      </p:sp>
    </p:spTree>
    <p:extLst>
      <p:ext uri="{BB962C8B-B14F-4D97-AF65-F5344CB8AC3E}">
        <p14:creationId xmlns:p14="http://schemas.microsoft.com/office/powerpoint/2010/main" val="192476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8" grpId="0"/>
      <p:bldP spid="29" grpId="0"/>
      <p:bldP spid="31" grpId="0"/>
      <p:bldP spid="32" grpId="0" animBg="1"/>
      <p:bldP spid="33" grpId="0" animBg="1"/>
      <p:bldP spid="35" grpId="0"/>
      <p:bldP spid="36" grpId="0"/>
      <p:bldP spid="37" grpId="0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C8119728-335E-A30C-3807-69EC10B5CFD1}"/>
              </a:ext>
            </a:extLst>
          </p:cNvPr>
          <p:cNvGrpSpPr/>
          <p:nvPr/>
        </p:nvGrpSpPr>
        <p:grpSpPr>
          <a:xfrm>
            <a:off x="8432508" y="1544501"/>
            <a:ext cx="1748587" cy="2057622"/>
            <a:chOff x="4363967" y="1615155"/>
            <a:chExt cx="1748640" cy="1914129"/>
          </a:xfrm>
          <a:solidFill>
            <a:schemeClr val="bg1">
              <a:lumMod val="85000"/>
            </a:schemeClr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B62358B-66E3-59A1-4387-8FC7FDB234A5}"/>
                </a:ext>
              </a:extLst>
            </p:cNvPr>
            <p:cNvSpPr/>
            <p:nvPr/>
          </p:nvSpPr>
          <p:spPr>
            <a:xfrm>
              <a:off x="4363967" y="1615155"/>
              <a:ext cx="1748640" cy="19141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19" tIns="1005809" rIns="45719" bIns="4572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Amazon S3 Glacier </a:t>
              </a:r>
              <a:b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Deep Archive </a:t>
              </a:r>
              <a:b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storage class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12 to 48 hours 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retrieval of data in the lowest cost archive S3 storage class</a:t>
              </a:r>
              <a:endPara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7B5AB5B-7224-9FE1-7FC5-C1C67FEB4A6A}"/>
                </a:ext>
              </a:extLst>
            </p:cNvPr>
            <p:cNvSpPr/>
            <p:nvPr/>
          </p:nvSpPr>
          <p:spPr>
            <a:xfrm>
              <a:off x="4363967" y="1615155"/>
              <a:ext cx="1748640" cy="107481"/>
            </a:xfrm>
            <a:prstGeom prst="rect">
              <a:avLst/>
            </a:prstGeom>
            <a:solidFill>
              <a:srgbClr val="E58E1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19" tIns="1005809" rIns="45719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7D7D8E3-1C20-9CF4-A474-FB4C6698EF83}"/>
              </a:ext>
            </a:extLst>
          </p:cNvPr>
          <p:cNvGrpSpPr/>
          <p:nvPr/>
        </p:nvGrpSpPr>
        <p:grpSpPr>
          <a:xfrm>
            <a:off x="4364020" y="1544501"/>
            <a:ext cx="1748587" cy="2057622"/>
            <a:chOff x="4363967" y="1615155"/>
            <a:chExt cx="1748640" cy="1914129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7C2ECC2-1994-4CBE-3E83-37E67C82B4D7}"/>
                </a:ext>
              </a:extLst>
            </p:cNvPr>
            <p:cNvSpPr/>
            <p:nvPr/>
          </p:nvSpPr>
          <p:spPr>
            <a:xfrm>
              <a:off x="4363967" y="1615155"/>
              <a:ext cx="1748640" cy="19141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19" tIns="1005809" rIns="45719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Amazon S3 Glacier Instant Retrieval </a:t>
              </a:r>
              <a:b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storage class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Milliseconds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retrieval of data in a low-cost S3 storage class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E33530D-FF35-32AA-5F05-12CB93C19E12}"/>
                </a:ext>
              </a:extLst>
            </p:cNvPr>
            <p:cNvSpPr/>
            <p:nvPr/>
          </p:nvSpPr>
          <p:spPr>
            <a:xfrm>
              <a:off x="4363967" y="1615155"/>
              <a:ext cx="1748640" cy="10748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19" tIns="1005809" rIns="45719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AD39675-D6C2-AAF9-D975-BA7D6341D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85800"/>
            <a:ext cx="11350028" cy="841147"/>
          </a:xfrm>
        </p:spPr>
        <p:txBody>
          <a:bodyPr anchor="t">
            <a:noAutofit/>
          </a:bodyPr>
          <a:lstStyle/>
          <a:p>
            <a:r>
              <a:rPr lang="en-US" dirty="0"/>
              <a:t>Amazon Cloud Glacier vs. Spectra On-Prem Glacier</a:t>
            </a:r>
          </a:p>
        </p:txBody>
      </p:sp>
      <p:pic>
        <p:nvPicPr>
          <p:cNvPr id="27" name="Graphic 26" descr="Circle with left arrow with solid fill">
            <a:extLst>
              <a:ext uri="{FF2B5EF4-FFF2-40B4-BE49-F238E27FC236}">
                <a16:creationId xmlns:a16="http://schemas.microsoft.com/office/drawing/2014/main" id="{B9FD97CD-9A1E-BA1D-D113-6E2F832B3D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3095479" y="1898521"/>
            <a:ext cx="597524" cy="597524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901B8615-98B8-626A-153A-1F3192C5B333}"/>
              </a:ext>
            </a:extLst>
          </p:cNvPr>
          <p:cNvSpPr/>
          <p:nvPr/>
        </p:nvSpPr>
        <p:spPr>
          <a:xfrm>
            <a:off x="2781243" y="2544199"/>
            <a:ext cx="1225995" cy="9143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Expect costs for bandwidth and egress fees 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5D432D2-BA9C-2E43-EEB0-0AA86C58D193}"/>
              </a:ext>
            </a:extLst>
          </p:cNvPr>
          <p:cNvGrpSpPr/>
          <p:nvPr/>
        </p:nvGrpSpPr>
        <p:grpSpPr>
          <a:xfrm>
            <a:off x="6396371" y="1544501"/>
            <a:ext cx="1748587" cy="2057622"/>
            <a:chOff x="4363967" y="1615155"/>
            <a:chExt cx="1748640" cy="1914129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0CF89A6-26B8-6186-F35A-949A54871DF7}"/>
                </a:ext>
              </a:extLst>
            </p:cNvPr>
            <p:cNvSpPr/>
            <p:nvPr/>
          </p:nvSpPr>
          <p:spPr>
            <a:xfrm>
              <a:off x="4363967" y="1615155"/>
              <a:ext cx="1748640" cy="19141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19" tIns="1005809" rIns="45719" bIns="4572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Amazon S3 Glacier Flexible Retrieval storage class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Minutes to 12 hours 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retrieval of data in a lower cost archive S3 storage class</a:t>
              </a:r>
              <a:endPara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FFB8AF0-8C7B-350D-7FC1-61373ED2E5D9}"/>
                </a:ext>
              </a:extLst>
            </p:cNvPr>
            <p:cNvSpPr/>
            <p:nvPr/>
          </p:nvSpPr>
          <p:spPr>
            <a:xfrm>
              <a:off x="4363967" y="1615155"/>
              <a:ext cx="1748640" cy="10748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19" tIns="1005809" rIns="45719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C4A8B8C6-873C-78FF-AF77-AF278694ED90}"/>
              </a:ext>
            </a:extLst>
          </p:cNvPr>
          <p:cNvSpPr/>
          <p:nvPr/>
        </p:nvSpPr>
        <p:spPr>
          <a:xfrm>
            <a:off x="1393441" y="1939729"/>
            <a:ext cx="1234928" cy="7641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Amazon S3 Glacier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100% cloud accessed and retrieved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1" name="Graphic 50" descr="Circle with left arrow with solid fill">
            <a:extLst>
              <a:ext uri="{FF2B5EF4-FFF2-40B4-BE49-F238E27FC236}">
                <a16:creationId xmlns:a16="http://schemas.microsoft.com/office/drawing/2014/main" id="{D437D8DC-D510-FD0C-F202-075B8B314B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3095479" y="4581540"/>
            <a:ext cx="597524" cy="597524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006DE4E3-07FB-FA10-8BF9-8E7DCC0DFCAF}"/>
              </a:ext>
            </a:extLst>
          </p:cNvPr>
          <p:cNvSpPr/>
          <p:nvPr/>
        </p:nvSpPr>
        <p:spPr>
          <a:xfrm>
            <a:off x="2781243" y="5227217"/>
            <a:ext cx="1225995" cy="9143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 additional fees 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8A0F21D-D40C-43F0-1D35-97488CBBC552}"/>
              </a:ext>
            </a:extLst>
          </p:cNvPr>
          <p:cNvSpPr/>
          <p:nvPr/>
        </p:nvSpPr>
        <p:spPr>
          <a:xfrm>
            <a:off x="1299076" y="4422198"/>
            <a:ext cx="1291515" cy="11171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Spectra On-Prem Glacier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On-premises storage with hybrid cloud option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B26C4B3-9667-DBD8-840D-1F3D2BEBF7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18282" y="1778578"/>
            <a:ext cx="640060" cy="64006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5224B8C-4FD5-DF3D-761E-22EF20F2619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02082" y="1807955"/>
            <a:ext cx="640060" cy="64006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6F9BEB93-B315-95FA-8540-55A641258B2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986771" y="1807955"/>
            <a:ext cx="640060" cy="64006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538FF41-48C0-8450-A36B-0A693DCD0D72}"/>
              </a:ext>
            </a:extLst>
          </p:cNvPr>
          <p:cNvGrpSpPr/>
          <p:nvPr/>
        </p:nvGrpSpPr>
        <p:grpSpPr>
          <a:xfrm>
            <a:off x="6392584" y="3634222"/>
            <a:ext cx="1752374" cy="2650920"/>
            <a:chOff x="6392584" y="3634222"/>
            <a:chExt cx="1752374" cy="265092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01CB3523-B226-5C80-3036-7C6ECA86E617}"/>
                </a:ext>
              </a:extLst>
            </p:cNvPr>
            <p:cNvSpPr/>
            <p:nvPr/>
          </p:nvSpPr>
          <p:spPr>
            <a:xfrm>
              <a:off x="6396371" y="4227520"/>
              <a:ext cx="1748587" cy="2057622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19" tIns="914372" rIns="45719" bIns="4572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Eco Object</a:t>
              </a:r>
              <a:b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storage class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Retrieval of data in </a:t>
              </a: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SECONDS</a:t>
              </a: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with spin-down disk for reduced carbon footprint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Scale: up to 20PB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402933B-0163-034B-C4E0-D643114F1E24}"/>
                </a:ext>
              </a:extLst>
            </p:cNvPr>
            <p:cNvSpPr/>
            <p:nvPr/>
          </p:nvSpPr>
          <p:spPr>
            <a:xfrm>
              <a:off x="6396371" y="6169602"/>
              <a:ext cx="1748587" cy="11553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19" tIns="1005809" rIns="45719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66A66C97-489D-A2D3-568D-A25837B60C8F}"/>
                </a:ext>
              </a:extLst>
            </p:cNvPr>
            <p:cNvSpPr/>
            <p:nvPr/>
          </p:nvSpPr>
          <p:spPr>
            <a:xfrm>
              <a:off x="6392584" y="3634222"/>
              <a:ext cx="1748587" cy="5486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Minutes to 12 Hours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vs.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Seconds</a:t>
              </a:r>
              <a:endPara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D84CA73F-80A6-5572-05B4-B241A95FB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985216" y="4422198"/>
              <a:ext cx="492312" cy="492312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BB36066-1F8C-DA65-7030-0A037E7DB31A}"/>
              </a:ext>
            </a:extLst>
          </p:cNvPr>
          <p:cNvGrpSpPr/>
          <p:nvPr/>
        </p:nvGrpSpPr>
        <p:grpSpPr>
          <a:xfrm>
            <a:off x="4331757" y="3634222"/>
            <a:ext cx="1780850" cy="2650920"/>
            <a:chOff x="4331757" y="3634222"/>
            <a:chExt cx="1780850" cy="2650920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8ADD945-094D-6865-3D5C-50733290436B}"/>
                </a:ext>
              </a:extLst>
            </p:cNvPr>
            <p:cNvSpPr/>
            <p:nvPr/>
          </p:nvSpPr>
          <p:spPr>
            <a:xfrm>
              <a:off x="4364020" y="4227520"/>
              <a:ext cx="1748587" cy="2057622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19" tIns="914372" rIns="45719" bIns="4572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Instant Retrieval </a:t>
              </a:r>
              <a:b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storage class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MILLISECONDS 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retrieval of data in a low-cost S3 </a:t>
              </a:r>
              <a:b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</a:b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storage class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Scale: up to 20PB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252B32B-AD32-7004-D2B1-6B5E225B75C9}"/>
                </a:ext>
              </a:extLst>
            </p:cNvPr>
            <p:cNvSpPr/>
            <p:nvPr/>
          </p:nvSpPr>
          <p:spPr>
            <a:xfrm>
              <a:off x="4364020" y="6169602"/>
              <a:ext cx="1748587" cy="11553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19" tIns="1005809" rIns="45719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E51BD162-1436-ABAF-C85F-1F3B0DCA8858}"/>
                </a:ext>
              </a:extLst>
            </p:cNvPr>
            <p:cNvSpPr/>
            <p:nvPr/>
          </p:nvSpPr>
          <p:spPr>
            <a:xfrm>
              <a:off x="4331757" y="3634222"/>
              <a:ext cx="1748587" cy="5486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Milliseconds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vs.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Milliseconds</a:t>
              </a:r>
              <a:endPara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F4B7FBE0-5169-33D3-8CDE-615AB3A96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4918283" y="4429640"/>
              <a:ext cx="557082" cy="557082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77BEA34-95F6-536F-F95E-E973B7A643E2}"/>
              </a:ext>
            </a:extLst>
          </p:cNvPr>
          <p:cNvGrpSpPr/>
          <p:nvPr/>
        </p:nvGrpSpPr>
        <p:grpSpPr>
          <a:xfrm>
            <a:off x="8432508" y="3634222"/>
            <a:ext cx="1748587" cy="2650920"/>
            <a:chOff x="8432508" y="3634222"/>
            <a:chExt cx="1748587" cy="265092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F67405B-72B5-BC17-455D-449DD5598F60}"/>
                </a:ext>
              </a:extLst>
            </p:cNvPr>
            <p:cNvSpPr/>
            <p:nvPr/>
          </p:nvSpPr>
          <p:spPr>
            <a:xfrm>
              <a:off x="8432508" y="4227520"/>
              <a:ext cx="1748587" cy="2057622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19" tIns="914372" rIns="45719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Archive</a:t>
              </a:r>
              <a:b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E58E1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storage class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Retrieval of data in </a:t>
              </a: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MINUTES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the lowest cost &amp; most environmentally positive solution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Scale: up to 100s of PBs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5414360-A332-EE25-E1E1-E64348ACCA0F}"/>
                </a:ext>
              </a:extLst>
            </p:cNvPr>
            <p:cNvSpPr/>
            <p:nvPr/>
          </p:nvSpPr>
          <p:spPr>
            <a:xfrm>
              <a:off x="8432508" y="6169602"/>
              <a:ext cx="1748587" cy="11553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19" tIns="1005809" rIns="45719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BD7E8C41-D575-DF5C-8036-A49144D52AD0}"/>
                </a:ext>
              </a:extLst>
            </p:cNvPr>
            <p:cNvSpPr/>
            <p:nvPr/>
          </p:nvSpPr>
          <p:spPr>
            <a:xfrm>
              <a:off x="8432508" y="3634222"/>
              <a:ext cx="1748587" cy="5486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12 to 48 Hours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vs. </a:t>
              </a:r>
              <a:endPara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Minutes</a:t>
              </a:r>
              <a:endPara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73101907-4AE2-6C83-BE3F-65DD1F610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9029180" y="4400829"/>
              <a:ext cx="549519" cy="5136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175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15017-7DEB-4DB6-EF19-05AA1E870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21258"/>
            <a:ext cx="10972800" cy="607243"/>
          </a:xfrm>
        </p:spPr>
        <p:txBody>
          <a:bodyPr/>
          <a:lstStyle/>
          <a:p>
            <a:r>
              <a:rPr lang="en-US" dirty="0"/>
              <a:t>A Set of Workflows for Universities </a:t>
            </a:r>
            <a:r>
              <a:rPr lang="en-US" sz="2400" dirty="0"/>
              <a:t>(applicable to many situations) 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22A7F-DE3E-ABF9-A5A5-3378D540D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655" y="3741278"/>
            <a:ext cx="10972800" cy="298003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Traditional approach…</a:t>
            </a:r>
          </a:p>
          <a:p>
            <a:pPr lvl="1"/>
            <a:r>
              <a:rPr lang="en-US" dirty="0"/>
              <a:t>Every Department buys their own storage</a:t>
            </a:r>
          </a:p>
          <a:p>
            <a:pPr lvl="1"/>
            <a:r>
              <a:rPr lang="en-US" dirty="0"/>
              <a:t>When it fills, they blindly buy more </a:t>
            </a:r>
          </a:p>
          <a:p>
            <a:pPr lvl="1"/>
            <a:r>
              <a:rPr lang="en-US" dirty="0"/>
              <a:t>Some departments invest in archive (traditionally HPC)</a:t>
            </a:r>
          </a:p>
          <a:p>
            <a:pPr lvl="1"/>
            <a:r>
              <a:rPr lang="en-US" dirty="0"/>
              <a:t>Some department buy USB or consumer grade boxes that get “lost”</a:t>
            </a:r>
          </a:p>
          <a:p>
            <a:pPr lvl="1"/>
            <a:r>
              <a:rPr lang="en-US" dirty="0"/>
              <a:t>Some use the cloud </a:t>
            </a:r>
          </a:p>
          <a:p>
            <a:pPr lvl="1"/>
            <a:r>
              <a:rPr lang="en-US" dirty="0"/>
              <a:t>Everyone absolutely has to have their own unique backup solution</a:t>
            </a:r>
          </a:p>
          <a:p>
            <a:r>
              <a:rPr lang="en-US" dirty="0"/>
              <a:t>IT attempts to centralize but…</a:t>
            </a:r>
          </a:p>
          <a:p>
            <a:pPr lvl="1"/>
            <a:r>
              <a:rPr lang="en-US" dirty="0"/>
              <a:t>User experiences are difficult to change</a:t>
            </a:r>
          </a:p>
          <a:p>
            <a:pPr lvl="1"/>
            <a:r>
              <a:rPr lang="en-US" dirty="0"/>
              <a:t>Data management is painful</a:t>
            </a:r>
          </a:p>
          <a:p>
            <a:pPr lvl="1"/>
            <a:r>
              <a:rPr lang="en-US" dirty="0"/>
              <a:t>Everyone wants to game the system - and some don’t want to comply</a:t>
            </a:r>
          </a:p>
          <a:p>
            <a:pPr lvl="1"/>
            <a:r>
              <a:rPr lang="en-US" dirty="0"/>
              <a:t>Everyone wants only file systems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C55331B-105F-AA90-7A0D-159F73B84A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105" y="1479643"/>
            <a:ext cx="633890" cy="42470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4EE0940-F0D2-F6F8-BD59-74593EF0D0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50343" y="1479642"/>
            <a:ext cx="633890" cy="424707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8A192EEA-3C4F-33C6-D39C-B03CD22ABD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46514" y="1479642"/>
            <a:ext cx="633890" cy="424707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C04F0AB7-2970-6600-C8ED-5F44E63797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33227" y="1479641"/>
            <a:ext cx="633890" cy="424707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929A93AD-055E-6378-A783-71C0B6303ADC}"/>
              </a:ext>
            </a:extLst>
          </p:cNvPr>
          <p:cNvGrpSpPr/>
          <p:nvPr/>
        </p:nvGrpSpPr>
        <p:grpSpPr>
          <a:xfrm>
            <a:off x="1025105" y="1986156"/>
            <a:ext cx="6342012" cy="1506432"/>
            <a:chOff x="1025105" y="2116782"/>
            <a:chExt cx="6342012" cy="1506432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469CC672-5197-C2A3-9F18-404ACC2E6C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25105" y="2116782"/>
              <a:ext cx="633890" cy="424707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C36B116D-A152-51D2-1088-A0BAC23A5C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25105" y="2654183"/>
              <a:ext cx="633890" cy="424707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2635C837-A1FA-F3EF-0177-F6E174889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32629" y="3198507"/>
              <a:ext cx="633890" cy="424707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7C3E5319-F875-49A1-C3C3-4A1EFA58E1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750343" y="2122845"/>
              <a:ext cx="633890" cy="424707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9950CFC1-23F4-F21E-07D8-5DDCFB0456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733227" y="2116782"/>
              <a:ext cx="633890" cy="424707"/>
            </a:xfrm>
            <a:prstGeom prst="rect">
              <a:avLst/>
            </a:prstGeom>
          </p:spPr>
        </p:pic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488171D2-5415-BC72-BC66-99E85950C3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48417" y="2162607"/>
            <a:ext cx="633889" cy="627549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DA1DD6F7-1AC1-8B66-C2FD-5D72397ACBEB}"/>
              </a:ext>
            </a:extLst>
          </p:cNvPr>
          <p:cNvGrpSpPr/>
          <p:nvPr/>
        </p:nvGrpSpPr>
        <p:grpSpPr>
          <a:xfrm>
            <a:off x="6197596" y="2492671"/>
            <a:ext cx="1923838" cy="818411"/>
            <a:chOff x="6197596" y="2623297"/>
            <a:chExt cx="1923838" cy="818411"/>
          </a:xfrm>
        </p:grpSpPr>
        <p:pic>
          <p:nvPicPr>
            <p:cNvPr id="1026" name="Picture 2" descr="DiskStation® DS723+ | Synology Inc.">
              <a:extLst>
                <a:ext uri="{FF2B5EF4-FFF2-40B4-BE49-F238E27FC236}">
                  <a16:creationId xmlns:a16="http://schemas.microsoft.com/office/drawing/2014/main" id="{84F11B7E-A2B2-E2B4-831A-20CFFB3069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7596" y="2623297"/>
              <a:ext cx="1071262" cy="642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DiskStation® DS723+ | Synology Inc.">
              <a:extLst>
                <a:ext uri="{FF2B5EF4-FFF2-40B4-BE49-F238E27FC236}">
                  <a16:creationId xmlns:a16="http://schemas.microsoft.com/office/drawing/2014/main" id="{6B2528EC-C37C-655E-0CF2-5AC620AEBB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0172" y="2798951"/>
              <a:ext cx="1071262" cy="642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Graphic 3">
            <a:extLst>
              <a:ext uri="{FF2B5EF4-FFF2-40B4-BE49-F238E27FC236}">
                <a16:creationId xmlns:a16="http://schemas.microsoft.com/office/drawing/2014/main" id="{9B2147EF-93EB-EF62-5AAF-A2398E79348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64625" t="42417" r="27000" b="44997"/>
          <a:stretch/>
        </p:blipFill>
        <p:spPr>
          <a:xfrm>
            <a:off x="2600629" y="2511688"/>
            <a:ext cx="793734" cy="64275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2FAEC32-04E6-BE09-08B3-5641B0686CD2}"/>
              </a:ext>
            </a:extLst>
          </p:cNvPr>
          <p:cNvSpPr txBox="1"/>
          <p:nvPr/>
        </p:nvSpPr>
        <p:spPr>
          <a:xfrm>
            <a:off x="753762" y="1079879"/>
            <a:ext cx="1383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Engineering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0131B7D-2853-5004-B026-E79893B12222}"/>
              </a:ext>
            </a:extLst>
          </p:cNvPr>
          <p:cNvSpPr txBox="1"/>
          <p:nvPr/>
        </p:nvSpPr>
        <p:spPr>
          <a:xfrm>
            <a:off x="2375309" y="1079879"/>
            <a:ext cx="1383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 Sci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6CEFDA-1024-0260-89CE-7BE28515588E}"/>
              </a:ext>
            </a:extLst>
          </p:cNvPr>
          <p:cNvSpPr txBox="1"/>
          <p:nvPr/>
        </p:nvSpPr>
        <p:spPr>
          <a:xfrm>
            <a:off x="4171480" y="1079879"/>
            <a:ext cx="1383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Physics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8BB7551-E3D2-E935-B622-91CA8C66FC3E}"/>
              </a:ext>
            </a:extLst>
          </p:cNvPr>
          <p:cNvSpPr txBox="1"/>
          <p:nvPr/>
        </p:nvSpPr>
        <p:spPr>
          <a:xfrm>
            <a:off x="6359542" y="1079879"/>
            <a:ext cx="1383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Business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124E839-888D-E4AB-DF45-CD9B34430412}"/>
              </a:ext>
            </a:extLst>
          </p:cNvPr>
          <p:cNvGrpSpPr/>
          <p:nvPr/>
        </p:nvGrpSpPr>
        <p:grpSpPr>
          <a:xfrm>
            <a:off x="8531300" y="1959108"/>
            <a:ext cx="3353126" cy="1782170"/>
            <a:chOff x="8545122" y="2034974"/>
            <a:chExt cx="3353126" cy="1782170"/>
          </a:xfrm>
        </p:grpSpPr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86AAC0E1-BB5E-DA80-6190-85A3EF6A3F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924667" y="3392437"/>
              <a:ext cx="633890" cy="424707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611B792-F24B-E297-44A2-5D9CA67402D3}"/>
                </a:ext>
              </a:extLst>
            </p:cNvPr>
            <p:cNvSpPr txBox="1"/>
            <p:nvPr/>
          </p:nvSpPr>
          <p:spPr>
            <a:xfrm>
              <a:off x="10514291" y="2956361"/>
              <a:ext cx="13839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IT Dept.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99D2265-3D26-AFBB-B497-F3E0914848EE}"/>
                </a:ext>
              </a:extLst>
            </p:cNvPr>
            <p:cNvSpPr txBox="1"/>
            <p:nvPr/>
          </p:nvSpPr>
          <p:spPr>
            <a:xfrm>
              <a:off x="8545122" y="2034974"/>
              <a:ext cx="217098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How do</a:t>
              </a:r>
              <a:r>
                <a:rPr lang="en-US" dirty="0">
                  <a:solidFill>
                    <a:srgbClr val="000000"/>
                  </a:solidFill>
                  <a:latin typeface="Calibri" panose="020F0502020204030204"/>
                </a:rPr>
                <a:t> we move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to on-prem managed services vs individual deployments?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924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theme/theme1.xml><?xml version="1.0" encoding="utf-8"?>
<a:theme xmlns:a="http://schemas.openxmlformats.org/drawingml/2006/main" name="1_Corporate PPT White Non-Confidential Circles">
  <a:themeElements>
    <a:clrScheme name="Spectra Colors">
      <a:dk1>
        <a:srgbClr val="000000"/>
      </a:dk1>
      <a:lt1>
        <a:srgbClr val="FFFFFF"/>
      </a:lt1>
      <a:dk2>
        <a:srgbClr val="595959"/>
      </a:dk2>
      <a:lt2>
        <a:srgbClr val="E7E6E6"/>
      </a:lt2>
      <a:accent1>
        <a:srgbClr val="7A68AE"/>
      </a:accent1>
      <a:accent2>
        <a:srgbClr val="5D87A1"/>
      </a:accent2>
      <a:accent3>
        <a:srgbClr val="9EA374"/>
      </a:accent3>
      <a:accent4>
        <a:srgbClr val="FFD24F"/>
      </a:accent4>
      <a:accent5>
        <a:srgbClr val="E58E1A"/>
      </a:accent5>
      <a:accent6>
        <a:srgbClr val="B5121B"/>
      </a:accent6>
      <a:hlink>
        <a:srgbClr val="FFFFFF"/>
      </a:hlink>
      <a:folHlink>
        <a:srgbClr val="5D87A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rporate PowerPoint Template FY2022" id="{9297A5EC-D883-4B1B-BEEF-FC918F3E00BB}" vid="{5A97BB5A-7CF9-4707-9AE5-C88A493E306E}"/>
    </a:ext>
  </a:extLst>
</a:theme>
</file>

<file path=ppt/theme/theme2.xml><?xml version="1.0" encoding="utf-8"?>
<a:theme xmlns:a="http://schemas.openxmlformats.org/drawingml/2006/main" name="2_Corporate PPT White Non-Confidential Circles">
  <a:themeElements>
    <a:clrScheme name="Spectra Colors">
      <a:dk1>
        <a:srgbClr val="000000"/>
      </a:dk1>
      <a:lt1>
        <a:srgbClr val="FFFFFF"/>
      </a:lt1>
      <a:dk2>
        <a:srgbClr val="595959"/>
      </a:dk2>
      <a:lt2>
        <a:srgbClr val="E7E6E6"/>
      </a:lt2>
      <a:accent1>
        <a:srgbClr val="7A68AE"/>
      </a:accent1>
      <a:accent2>
        <a:srgbClr val="5D87A1"/>
      </a:accent2>
      <a:accent3>
        <a:srgbClr val="9EA374"/>
      </a:accent3>
      <a:accent4>
        <a:srgbClr val="FFD24F"/>
      </a:accent4>
      <a:accent5>
        <a:srgbClr val="E58E1A"/>
      </a:accent5>
      <a:accent6>
        <a:srgbClr val="B5121B"/>
      </a:accent6>
      <a:hlink>
        <a:srgbClr val="FFFFFF"/>
      </a:hlink>
      <a:folHlink>
        <a:srgbClr val="5D87A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rporate PowerPoint Template FY2022" id="{9297A5EC-D883-4B1B-BEEF-FC918F3E00BB}" vid="{5A97BB5A-7CF9-4707-9AE5-C88A493E306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11840</TotalTime>
  <Words>1253</Words>
  <Application>Microsoft Office PowerPoint</Application>
  <PresentationFormat>Widescreen</PresentationFormat>
  <Paragraphs>197</Paragraphs>
  <Slides>15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1_Corporate PPT White Non-Confidential Circles</vt:lpstr>
      <vt:lpstr>2_Corporate PPT White Non-Confidential Circles</vt:lpstr>
      <vt:lpstr>Embracing the Cloud with Spectra On-Prem Glacier Solutions Spectra Logic Proprietary Information</vt:lpstr>
      <vt:lpstr>PowerPoint Presentation</vt:lpstr>
      <vt:lpstr>Spectra provides stability and consistency:</vt:lpstr>
      <vt:lpstr>Whiteboard Presentation Summary</vt:lpstr>
      <vt:lpstr>Actual Whiteboard from the CCS Summit</vt:lpstr>
      <vt:lpstr>Challenge: Data Storage is Growing Exponentially</vt:lpstr>
      <vt:lpstr>Spectra’s Simple Portfolio</vt:lpstr>
      <vt:lpstr>Amazon Cloud Glacier vs. Spectra On-Prem Glacier</vt:lpstr>
      <vt:lpstr>A Set of Workflows for Universities (applicable to many situations)  </vt:lpstr>
      <vt:lpstr>A Better Platform for a Diverse Set of Workflows</vt:lpstr>
      <vt:lpstr>PowerPoint Presentation</vt:lpstr>
      <vt:lpstr>PowerPoint Presentation</vt:lpstr>
      <vt:lpstr>Why Object Storage (S3)</vt:lpstr>
      <vt:lpstr>On-Prem and Cloud Collaboration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 Cone</dc:creator>
  <cp:lastModifiedBy>Dave Fitch</cp:lastModifiedBy>
  <cp:revision>74</cp:revision>
  <cp:lastPrinted>2023-06-20T14:02:26Z</cp:lastPrinted>
  <dcterms:created xsi:type="dcterms:W3CDTF">2023-06-06T14:33:16Z</dcterms:created>
  <dcterms:modified xsi:type="dcterms:W3CDTF">2023-10-24T16:03:50Z</dcterms:modified>
</cp:coreProperties>
</file>